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333" r:id="rId3"/>
    <p:sldId id="267" r:id="rId4"/>
    <p:sldId id="334" r:id="rId5"/>
    <p:sldId id="310" r:id="rId6"/>
    <p:sldId id="308" r:id="rId7"/>
    <p:sldId id="311" r:id="rId8"/>
    <p:sldId id="312" r:id="rId9"/>
    <p:sldId id="258" r:id="rId10"/>
    <p:sldId id="314" r:id="rId11"/>
    <p:sldId id="259" r:id="rId12"/>
    <p:sldId id="278" r:id="rId13"/>
    <p:sldId id="279" r:id="rId14"/>
    <p:sldId id="282" r:id="rId15"/>
    <p:sldId id="285" r:id="rId16"/>
    <p:sldId id="315" r:id="rId17"/>
    <p:sldId id="316" r:id="rId18"/>
    <p:sldId id="317" r:id="rId19"/>
    <p:sldId id="318" r:id="rId20"/>
    <p:sldId id="319" r:id="rId21"/>
    <p:sldId id="320" r:id="rId22"/>
    <p:sldId id="286" r:id="rId23"/>
    <p:sldId id="290" r:id="rId24"/>
    <p:sldId id="321" r:id="rId25"/>
    <p:sldId id="322" r:id="rId26"/>
    <p:sldId id="323" r:id="rId27"/>
    <p:sldId id="324" r:id="rId28"/>
    <p:sldId id="325" r:id="rId29"/>
    <p:sldId id="288" r:id="rId30"/>
    <p:sldId id="303" r:id="rId31"/>
    <p:sldId id="326" r:id="rId32"/>
    <p:sldId id="327" r:id="rId33"/>
    <p:sldId id="328" r:id="rId34"/>
    <p:sldId id="293" r:id="rId35"/>
    <p:sldId id="302" r:id="rId36"/>
    <p:sldId id="329" r:id="rId37"/>
    <p:sldId id="304" r:id="rId38"/>
    <p:sldId id="291" r:id="rId39"/>
    <p:sldId id="301" r:id="rId40"/>
    <p:sldId id="306" r:id="rId41"/>
    <p:sldId id="307" r:id="rId42"/>
    <p:sldId id="330" r:id="rId43"/>
    <p:sldId id="332" r:id="rId44"/>
  </p:sldIdLst>
  <p:sldSz cx="9144000" cy="6858000" type="screen4x3"/>
  <p:notesSz cx="7102475" cy="938847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1125FF9-0A45-4149-8913-2D481D70CCFA}" type="datetimeFigureOut">
              <a:rPr lang="id-ID" smtClean="0"/>
              <a:pPr/>
              <a:t>22/12/2018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B07241-4F2D-4BA4-96B5-02A373A26CB0}"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125FF9-0A45-4149-8913-2D481D70CCFA}" type="datetimeFigureOut">
              <a:rPr lang="id-ID" smtClean="0"/>
              <a:pPr/>
              <a:t>22/12/2018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B07241-4F2D-4BA4-96B5-02A373A26CB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125FF9-0A45-4149-8913-2D481D70CCFA}" type="datetimeFigureOut">
              <a:rPr lang="id-ID" smtClean="0"/>
              <a:pPr/>
              <a:t>22/12/2018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B07241-4F2D-4BA4-96B5-02A373A26CB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125FF9-0A45-4149-8913-2D481D70CCFA}" type="datetimeFigureOut">
              <a:rPr lang="id-ID" smtClean="0"/>
              <a:pPr/>
              <a:t>22/12/2018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B07241-4F2D-4BA4-96B5-02A373A26CB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125FF9-0A45-4149-8913-2D481D70CCFA}" type="datetimeFigureOut">
              <a:rPr lang="id-ID" smtClean="0"/>
              <a:pPr/>
              <a:t>22/12/2018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B07241-4F2D-4BA4-96B5-02A373A26CB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1125FF9-0A45-4149-8913-2D481D70CCFA}" type="datetimeFigureOut">
              <a:rPr lang="id-ID" smtClean="0"/>
              <a:pPr/>
              <a:t>22/12/2018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B07241-4F2D-4BA4-96B5-02A373A26CB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1125FF9-0A45-4149-8913-2D481D70CCFA}" type="datetimeFigureOut">
              <a:rPr lang="id-ID" smtClean="0"/>
              <a:pPr/>
              <a:t>22/12/2018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BB07241-4F2D-4BA4-96B5-02A373A26CB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1125FF9-0A45-4149-8913-2D481D70CCFA}" type="datetimeFigureOut">
              <a:rPr lang="id-ID" smtClean="0"/>
              <a:pPr/>
              <a:t>22/12/2018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BB07241-4F2D-4BA4-96B5-02A373A26CB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25FF9-0A45-4149-8913-2D481D70CCFA}" type="datetimeFigureOut">
              <a:rPr lang="id-ID" smtClean="0"/>
              <a:pPr/>
              <a:t>22/12/2018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BB07241-4F2D-4BA4-96B5-02A373A26CB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25FF9-0A45-4149-8913-2D481D70CCFA}" type="datetimeFigureOut">
              <a:rPr lang="id-ID" smtClean="0"/>
              <a:pPr/>
              <a:t>22/12/2018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B07241-4F2D-4BA4-96B5-02A373A26CB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25FF9-0A45-4149-8913-2D481D70CCFA}" type="datetimeFigureOut">
              <a:rPr lang="id-ID" smtClean="0"/>
              <a:pPr/>
              <a:t>22/12/2018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B07241-4F2D-4BA4-96B5-02A373A26CB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25FF9-0A45-4149-8913-2D481D70CCFA}" type="datetimeFigureOut">
              <a:rPr lang="id-ID" smtClean="0"/>
              <a:pPr/>
              <a:t>22/12/2018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07241-4F2D-4BA4-96B5-02A373A26CB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97160"/>
            <a:ext cx="9144000" cy="2772000"/>
          </a:xfrm>
          <a:prstGeom prst="rect">
            <a:avLst/>
          </a:prstGeom>
          <a:solidFill>
            <a:srgbClr val="00CC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1"/>
                </a:solidFill>
                <a:latin typeface="Arial Black" pitchFamily="34" charset="0"/>
              </a:rPr>
              <a:t>BADAN PERENCANAAN PEMBANGUNAN DAERAH</a:t>
            </a:r>
          </a:p>
          <a:p>
            <a:pPr algn="ctr"/>
            <a:r>
              <a:rPr lang="id-ID" sz="5400" dirty="0" smtClean="0">
                <a:solidFill>
                  <a:srgbClr val="0000CC"/>
                </a:solidFill>
                <a:latin typeface="Arial Black" pitchFamily="34" charset="0"/>
              </a:rPr>
              <a:t>[BAPPEDA]</a:t>
            </a:r>
          </a:p>
          <a:p>
            <a:pPr algn="ctr"/>
            <a:r>
              <a:rPr lang="id-ID" sz="3600" dirty="0" smtClean="0">
                <a:solidFill>
                  <a:schemeClr val="tx1"/>
                </a:solidFill>
                <a:latin typeface="Arial Black" pitchFamily="34" charset="0"/>
              </a:rPr>
              <a:t>KABUPATEN GAYO LUES</a:t>
            </a:r>
          </a:p>
          <a:p>
            <a:pPr algn="ctr"/>
            <a:r>
              <a:rPr lang="id-ID" sz="2400" dirty="0" smtClean="0">
                <a:solidFill>
                  <a:srgbClr val="0000FF"/>
                </a:solidFill>
                <a:latin typeface="Arial Black" pitchFamily="34" charset="0"/>
              </a:rPr>
              <a:t>Peraturan Bupati</a:t>
            </a:r>
          </a:p>
          <a:p>
            <a:pPr algn="ctr"/>
            <a:r>
              <a:rPr lang="id-ID" sz="2400" dirty="0" smtClean="0">
                <a:solidFill>
                  <a:srgbClr val="0000FF"/>
                </a:solidFill>
                <a:latin typeface="Arial Black" pitchFamily="34" charset="0"/>
              </a:rPr>
              <a:t>Nomor : </a:t>
            </a:r>
            <a:r>
              <a:rPr lang="id-ID" sz="2400" dirty="0" smtClean="0">
                <a:solidFill>
                  <a:srgbClr val="FF0000"/>
                </a:solidFill>
                <a:latin typeface="Arial Black" pitchFamily="34" charset="0"/>
              </a:rPr>
              <a:t>. . . </a:t>
            </a:r>
            <a:r>
              <a:rPr lang="id-ID" sz="2400" dirty="0" smtClean="0">
                <a:solidFill>
                  <a:srgbClr val="0000FF"/>
                </a:solidFill>
                <a:latin typeface="Arial Black" pitchFamily="34" charset="0"/>
              </a:rPr>
              <a:t>Tahun 2016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2480" y="1484784"/>
            <a:ext cx="8280000" cy="381571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9263" lvl="0" indent="-449263" fontAlgn="base"/>
            <a:r>
              <a:rPr lang="id-ID" sz="2400" dirty="0" smtClean="0">
                <a:solidFill>
                  <a:schemeClr val="tx1"/>
                </a:solidFill>
                <a:latin typeface="Arial Black" pitchFamily="34" charset="0"/>
              </a:rPr>
              <a:t>c.	Pelaksanaan pembinaan dan meningkatkan kualitas perencanaan dan kapasitas aparatur perencanaan daerah;</a:t>
            </a:r>
          </a:p>
          <a:p>
            <a:pPr marL="449263" lvl="0" indent="-449263" fontAlgn="base"/>
            <a:r>
              <a:rPr lang="id-ID" sz="2400" dirty="0" smtClean="0">
                <a:solidFill>
                  <a:schemeClr val="tx1"/>
                </a:solidFill>
                <a:latin typeface="Arial Black" pitchFamily="34" charset="0"/>
              </a:rPr>
              <a:t>d.	Pembinaan perumusan kebijakan perencana-an dan penganggaran pembangunan daerah;</a:t>
            </a:r>
          </a:p>
          <a:p>
            <a:pPr marL="449263" lvl="0" indent="-449263" fontAlgn="base"/>
            <a:r>
              <a:rPr lang="id-ID" sz="2400" dirty="0" smtClean="0">
                <a:solidFill>
                  <a:schemeClr val="tx1"/>
                </a:solidFill>
                <a:latin typeface="Arial Black" pitchFamily="34" charset="0"/>
              </a:rPr>
              <a:t>e.	Pelaksanaan tugas kedinasan lainnya yang diberikan oleh Bupati dan/atau Sekretaris Daerah sesuai dengan bidang tugasnya;</a:t>
            </a:r>
          </a:p>
          <a:p>
            <a:pPr marL="449263" indent="-449263"/>
            <a:r>
              <a:rPr lang="id-ID" sz="2400" dirty="0" smtClean="0">
                <a:solidFill>
                  <a:schemeClr val="tx1"/>
                </a:solidFill>
                <a:latin typeface="Arial Black" pitchFamily="34" charset="0"/>
              </a:rPr>
              <a:t>f.	Penyediakan laporan pelaksanaan tugas dan fungsi serta tugas lainnya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1772816"/>
            <a:ext cx="8280000" cy="352839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b="1" dirty="0" smtClean="0">
                <a:solidFill>
                  <a:srgbClr val="0000CC"/>
                </a:solidFill>
                <a:latin typeface="Arial Black" pitchFamily="34" charset="0"/>
              </a:rPr>
              <a:t>SEKRETARIAT</a:t>
            </a:r>
          </a:p>
          <a:p>
            <a:endParaRPr lang="id-ID" sz="2400" dirty="0" smtClean="0">
              <a:solidFill>
                <a:schemeClr val="tx1"/>
              </a:solidFill>
              <a:latin typeface="Arial Black" pitchFamily="34" charset="0"/>
            </a:endParaRPr>
          </a:p>
          <a:p>
            <a:r>
              <a:rPr lang="id-ID" sz="2400" dirty="0" smtClean="0">
                <a:solidFill>
                  <a:schemeClr val="tx1"/>
                </a:solidFill>
                <a:latin typeface="Arial Black" pitchFamily="34" charset="0"/>
              </a:rPr>
              <a:t>Sekretariat mempunyai tugas pokok (</a:t>
            </a:r>
            <a:r>
              <a:rPr lang="id-ID" sz="2400" dirty="0" smtClean="0">
                <a:solidFill>
                  <a:srgbClr val="FF0000"/>
                </a:solidFill>
                <a:latin typeface="Arial Black" pitchFamily="34" charset="0"/>
              </a:rPr>
              <a:t>pasal 10</a:t>
            </a:r>
            <a:r>
              <a:rPr lang="id-ID" sz="2400" dirty="0" smtClean="0">
                <a:solidFill>
                  <a:schemeClr val="tx1"/>
                </a:solidFill>
                <a:latin typeface="Arial Black" pitchFamily="34" charset="0"/>
              </a:rPr>
              <a:t>) melakukan pengelolaan urusan administrasi, umum, perlengkapan, peralatan, kerumah-tanggaan, perpustakaan, keuangan, kepegawai-an, ketatalaksanaan, hukum, perundang-undangan, pelayanan administrasi, penyusunan program.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980728"/>
            <a:ext cx="8280000" cy="48965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300" dirty="0" smtClean="0">
                <a:solidFill>
                  <a:srgbClr val="0000CC"/>
                </a:solidFill>
                <a:latin typeface="Arial Black" pitchFamily="34" charset="0"/>
              </a:rPr>
              <a:t>Sekretariat mempunyai fungsi (</a:t>
            </a:r>
            <a:r>
              <a:rPr lang="id-ID" sz="2300" dirty="0" smtClean="0">
                <a:solidFill>
                  <a:srgbClr val="FF0000"/>
                </a:solidFill>
                <a:latin typeface="Arial Black" pitchFamily="34" charset="0"/>
              </a:rPr>
              <a:t>pasal 11</a:t>
            </a:r>
            <a:r>
              <a:rPr lang="id-ID" sz="2300" dirty="0" smtClean="0">
                <a:solidFill>
                  <a:srgbClr val="0000CC"/>
                </a:solidFill>
                <a:latin typeface="Arial Black" pitchFamily="34" charset="0"/>
              </a:rPr>
              <a:t>) :</a:t>
            </a:r>
            <a:r>
              <a:rPr lang="id-ID" sz="2300" dirty="0" smtClean="0">
                <a:solidFill>
                  <a:schemeClr val="tx1"/>
                </a:solidFill>
                <a:latin typeface="Arial Black" pitchFamily="34" charset="0"/>
              </a:rPr>
              <a:t> </a:t>
            </a:r>
          </a:p>
          <a:p>
            <a:pPr marL="352425" lvl="0" indent="-352425" fontAlgn="base"/>
            <a:r>
              <a:rPr lang="id-ID" sz="2100" dirty="0" smtClean="0">
                <a:solidFill>
                  <a:schemeClr val="tx1"/>
                </a:solidFill>
                <a:latin typeface="Arial Black" pitchFamily="34" charset="0"/>
              </a:rPr>
              <a:t>a.	Perumusan kebijakan teknis bidang kesekretariatan</a:t>
            </a:r>
          </a:p>
          <a:p>
            <a:pPr marL="352425" lvl="0" indent="-352425" fontAlgn="base"/>
            <a:r>
              <a:rPr lang="id-ID" sz="2100" dirty="0" smtClean="0">
                <a:solidFill>
                  <a:schemeClr val="tx1"/>
                </a:solidFill>
                <a:latin typeface="Arial Black" pitchFamily="34" charset="0"/>
              </a:rPr>
              <a:t>b.	Pengelolaan urusan administrasi umum meliputi surat-menyurat, kearsipan, penggandaan, per-lengkapan, kerumahtanggaan, pemeliharaan kebersihan, keindahan, ketertiban, hubungan masyarakat, dan administrasi perjalanan dinas Badan;</a:t>
            </a:r>
          </a:p>
          <a:p>
            <a:pPr marL="352425" lvl="0" indent="-352425" fontAlgn="base"/>
            <a:r>
              <a:rPr lang="id-ID" sz="2100" dirty="0" smtClean="0">
                <a:solidFill>
                  <a:schemeClr val="tx1"/>
                </a:solidFill>
                <a:latin typeface="Arial Black" pitchFamily="34" charset="0"/>
              </a:rPr>
              <a:t>c.	Pengelolaan administrasi kepegawaian, tata laksana organisasi Badan;</a:t>
            </a:r>
          </a:p>
          <a:p>
            <a:pPr marL="352425" lvl="0" indent="-352425" fontAlgn="base"/>
            <a:r>
              <a:rPr lang="id-ID" sz="2100" dirty="0" smtClean="0">
                <a:solidFill>
                  <a:schemeClr val="tx1"/>
                </a:solidFill>
                <a:latin typeface="Arial Black" pitchFamily="34" charset="0"/>
              </a:rPr>
              <a:t>d.	Pengelolaan penyusunan perencanaan dan pelaporan Badan; </a:t>
            </a:r>
          </a:p>
          <a:p>
            <a:pPr marL="352425" lvl="0" indent="-352425" fontAlgn="base"/>
            <a:r>
              <a:rPr lang="id-ID" sz="2100" dirty="0" smtClean="0">
                <a:solidFill>
                  <a:schemeClr val="tx1"/>
                </a:solidFill>
                <a:latin typeface="Arial Black" pitchFamily="34" charset="0"/>
              </a:rPr>
              <a:t>e.	Pengelolaan administrasi keuangan dan aset Badan; </a:t>
            </a:r>
          </a:p>
          <a:p>
            <a:pPr marL="352425" lvl="0" indent="-352425" fontAlgn="base"/>
            <a:r>
              <a:rPr lang="id-ID" sz="2100" dirty="0" smtClean="0">
                <a:solidFill>
                  <a:schemeClr val="tx1"/>
                </a:solidFill>
                <a:latin typeface="Arial Black" pitchFamily="34" charset="0"/>
              </a:rPr>
              <a:t>f.	Pelaksanaan tugas lain yang diberikan oleh Kepala Badan sesuai dengan tugas dan fungsinya.</a:t>
            </a:r>
            <a:endParaRPr lang="id-ID" sz="2100" dirty="0">
              <a:solidFill>
                <a:schemeClr val="tx1"/>
              </a:solidFill>
              <a:latin typeface="Arial Black"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1412776"/>
            <a:ext cx="8352928" cy="381642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solidFill>
                  <a:srgbClr val="0000CC"/>
                </a:solidFill>
                <a:latin typeface="Arial Black" pitchFamily="34" charset="0"/>
              </a:rPr>
              <a:t>Sekretariat membawahi (</a:t>
            </a:r>
            <a:r>
              <a:rPr lang="id-ID" sz="2400" dirty="0" smtClean="0">
                <a:solidFill>
                  <a:srgbClr val="FF0000"/>
                </a:solidFill>
                <a:latin typeface="Arial Black" pitchFamily="34" charset="0"/>
              </a:rPr>
              <a:t>pasal12</a:t>
            </a:r>
            <a:r>
              <a:rPr lang="id-ID" sz="2400" dirty="0" smtClean="0">
                <a:solidFill>
                  <a:srgbClr val="0000CC"/>
                </a:solidFill>
                <a:latin typeface="Arial Black" pitchFamily="34" charset="0"/>
              </a:rPr>
              <a:t>) :</a:t>
            </a:r>
            <a:endParaRPr lang="id-ID" sz="2400" dirty="0" smtClean="0">
              <a:solidFill>
                <a:schemeClr val="tx1"/>
              </a:solidFill>
              <a:latin typeface="Arial Black" pitchFamily="34" charset="0"/>
            </a:endParaRPr>
          </a:p>
          <a:p>
            <a:endParaRPr lang="id-ID" sz="2400" dirty="0" smtClean="0">
              <a:solidFill>
                <a:schemeClr val="tx1"/>
              </a:solidFill>
              <a:latin typeface="Arial Black" pitchFamily="34" charset="0"/>
            </a:endParaRPr>
          </a:p>
          <a:p>
            <a:pPr marL="352425" lvl="0" indent="-352425" fontAlgn="base"/>
            <a:r>
              <a:rPr lang="id-ID" sz="2300" dirty="0" smtClean="0">
                <a:solidFill>
                  <a:schemeClr val="tx1"/>
                </a:solidFill>
                <a:latin typeface="Arial Black" pitchFamily="34" charset="0"/>
              </a:rPr>
              <a:t>1.	Sub Bagian Umum dan Kepegawaian mempunyai tugas pelaksanaan kegiatan administrasi umum dan kepegawaian Badan, yang meliputi surat-menyurat, kearsipan, penggandaan, perlengkap-an, kerumahtanggaan, pemeliharaan kebersihan keindahan, ketertiban, dan administrasi per-jalanan dinas Badan, </a:t>
            </a:r>
            <a:r>
              <a:rPr lang="id-ID" sz="2200" dirty="0" smtClean="0">
                <a:solidFill>
                  <a:schemeClr val="tx1"/>
                </a:solidFill>
                <a:latin typeface="Arial Black" pitchFamily="34" charset="0"/>
              </a:rPr>
              <a:t>dan administrasi kepegawai-</a:t>
            </a:r>
            <a:r>
              <a:rPr lang="id-ID" sz="2300" dirty="0" smtClean="0">
                <a:solidFill>
                  <a:schemeClr val="tx1"/>
                </a:solidFill>
                <a:latin typeface="Arial Black" pitchFamily="34" charset="0"/>
              </a:rPr>
              <a:t>an dan tata laksana organisasi Badan.</a:t>
            </a:r>
            <a:r>
              <a:rPr lang="id-ID" sz="2300" dirty="0" smtClean="0">
                <a:latin typeface="Arial Black" pitchFamily="34" charset="0"/>
              </a:rPr>
              <a:t>.</a:t>
            </a:r>
            <a:endParaRPr lang="id-ID" sz="2300" dirty="0">
              <a:latin typeface="Arial Black"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1844824"/>
            <a:ext cx="8280000" cy="345638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2425" lvl="0" indent="-352425" fontAlgn="base"/>
            <a:r>
              <a:rPr lang="id-ID" sz="2300" dirty="0" smtClean="0">
                <a:solidFill>
                  <a:schemeClr val="tx1"/>
                </a:solidFill>
                <a:latin typeface="Arial Black" pitchFamily="34" charset="0"/>
              </a:rPr>
              <a:t>2.	Sub Bagian Perencanaan Monitoring dan Evaluasi mempunyai tugas pelaksanaan kegiatan perencanaan yang meliputi : penyusunan Renstra, Renja, Tapkin, indikator kinerja utama (IKU), standar pelayanan minimal (SPM) dan standar operasional prosedur (SOP) badan, kegiatan monitoring dan Evaluasi kegiatan badan, serta pelaporan yang meliputi penyusunan, LAKIP, LPPD, dan LKPJ.</a:t>
            </a:r>
            <a:endParaRPr lang="id-ID" sz="2300" dirty="0">
              <a:solidFill>
                <a:schemeClr val="tx1"/>
              </a:solidFill>
              <a:latin typeface="Arial Black"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2348880"/>
            <a:ext cx="8352928" cy="230425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2425" lvl="0" indent="-352425" fontAlgn="base"/>
            <a:r>
              <a:rPr lang="id-ID" sz="2400" dirty="0" smtClean="0">
                <a:solidFill>
                  <a:schemeClr val="tx1"/>
                </a:solidFill>
                <a:latin typeface="Arial Black" pitchFamily="34" charset="0"/>
              </a:rPr>
              <a:t>3.	Sub Bagian Keuangan dan Aset mempunyai tugas pelaksanaan pengelolaan administrasi keuangan dan aset yang meliputi kegiatan pembukuan, pertanggung jawaban, penyusun-an laporan keuangan dan aset Badan.</a:t>
            </a:r>
            <a:endParaRPr lang="id-ID" sz="2400" dirty="0">
              <a:solidFill>
                <a:schemeClr val="tx1"/>
              </a:solidFill>
              <a:latin typeface="Arial Black"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1412776"/>
            <a:ext cx="8352928" cy="410445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b="1" dirty="0" smtClean="0">
                <a:solidFill>
                  <a:srgbClr val="0000CC"/>
                </a:solidFill>
                <a:latin typeface="Arial Black" pitchFamily="34" charset="0"/>
              </a:rPr>
              <a:t>BIDANG PERENCANAAN PEMBANGUNAN KEISTIMEWAAN ACEH DAN SUMBERDAYA MANUSIA</a:t>
            </a:r>
          </a:p>
          <a:p>
            <a:endParaRPr lang="id-ID" sz="2400" b="1" dirty="0">
              <a:solidFill>
                <a:schemeClr val="tx1"/>
              </a:solidFill>
              <a:latin typeface="Arial Black" pitchFamily="34" charset="0"/>
            </a:endParaRPr>
          </a:p>
          <a:p>
            <a:r>
              <a:rPr lang="id-ID" sz="2400" dirty="0" smtClean="0">
                <a:solidFill>
                  <a:schemeClr val="tx1"/>
                </a:solidFill>
                <a:latin typeface="Arial Black" pitchFamily="34" charset="0"/>
              </a:rPr>
              <a:t>Manusia mempunyai tugas pokok (</a:t>
            </a:r>
            <a:r>
              <a:rPr lang="id-ID" sz="2400" dirty="0" smtClean="0">
                <a:solidFill>
                  <a:srgbClr val="FF0000"/>
                </a:solidFill>
                <a:latin typeface="Arial Black" pitchFamily="34" charset="0"/>
              </a:rPr>
              <a:t>pasal 14</a:t>
            </a:r>
            <a:r>
              <a:rPr lang="id-ID" sz="2400" dirty="0" smtClean="0">
                <a:solidFill>
                  <a:schemeClr val="tx1"/>
                </a:solidFill>
                <a:latin typeface="Arial Black" pitchFamily="34" charset="0"/>
              </a:rPr>
              <a:t>) : penyusunan perencanaan pembangunan dan perencanaan penganggaran, pelaksanaan perencanaan pembangunan, pengendalian dan evaluasi perencanaan pembangunan bidang keistimewaan Aceh dan sumberdaya manusia.  </a:t>
            </a:r>
            <a:endParaRPr lang="id-ID" sz="2400" dirty="0">
              <a:solidFill>
                <a:schemeClr val="tx1"/>
              </a:solidFill>
              <a:latin typeface="Arial Black"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488" y="404664"/>
            <a:ext cx="8280000" cy="626469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id-ID" sz="2300" dirty="0" smtClean="0">
                <a:solidFill>
                  <a:schemeClr val="tx1"/>
                </a:solidFill>
                <a:latin typeface="Arial Black" pitchFamily="34" charset="0"/>
              </a:rPr>
              <a:t>Mempunyai fungsi (</a:t>
            </a:r>
            <a:r>
              <a:rPr lang="id-ID" sz="2300" dirty="0" smtClean="0">
                <a:solidFill>
                  <a:srgbClr val="FF0000"/>
                </a:solidFill>
                <a:latin typeface="Arial Black" pitchFamily="34" charset="0"/>
              </a:rPr>
              <a:t>pasal 15</a:t>
            </a:r>
            <a:r>
              <a:rPr lang="id-ID" sz="2300" dirty="0" smtClean="0">
                <a:solidFill>
                  <a:schemeClr val="tx1"/>
                </a:solidFill>
                <a:latin typeface="Arial Black" pitchFamily="34" charset="0"/>
              </a:rPr>
              <a:t>) :</a:t>
            </a:r>
          </a:p>
          <a:p>
            <a:pPr marL="352425" lvl="4" indent="-352425" fontAlgn="base"/>
            <a:r>
              <a:rPr lang="id-ID" sz="2200" dirty="0" smtClean="0">
                <a:solidFill>
                  <a:schemeClr val="tx1"/>
                </a:solidFill>
                <a:latin typeface="Arial Black" pitchFamily="34" charset="0"/>
              </a:rPr>
              <a:t>a.	Perumusan kebijakan perencanaan pembangunan daerah pada bidang keistimewaan Aceh dan sumberdaya manusia;</a:t>
            </a:r>
          </a:p>
          <a:p>
            <a:pPr marL="352425" lvl="4" indent="-352425" fontAlgn="base"/>
            <a:r>
              <a:rPr lang="id-ID" sz="2200" dirty="0" smtClean="0">
                <a:solidFill>
                  <a:schemeClr val="tx1"/>
                </a:solidFill>
                <a:latin typeface="Arial Black" pitchFamily="34" charset="0"/>
              </a:rPr>
              <a:t>b.	</a:t>
            </a:r>
            <a:r>
              <a:rPr lang="id-ID" sz="2000" dirty="0" smtClean="0">
                <a:solidFill>
                  <a:schemeClr val="tx1"/>
                </a:solidFill>
                <a:latin typeface="Arial Black" pitchFamily="34" charset="0"/>
              </a:rPr>
              <a:t>Penyelenggaraan, pengkoordinasian dan sinkronisasi </a:t>
            </a:r>
            <a:r>
              <a:rPr lang="id-ID" sz="2200" dirty="0" smtClean="0">
                <a:solidFill>
                  <a:schemeClr val="tx1"/>
                </a:solidFill>
                <a:latin typeface="Arial Black" pitchFamily="34" charset="0"/>
              </a:rPr>
              <a:t>perencanaan pembangunan dan perencanaan penganganggaran pembangunan daerah pada urusan; pendidikan, kesehatan, ketenteraman dan ketertiban umum serta perlindungan masyarakat, sosial, pemberdayaan perempuan dan perlindungan anak, administrasi kependudukan dan pencatatan sipil, pengendalian penduduk dan keluarga berencana, pemberdayaan masyarakat dan desa, kepemudaan dan olahraga, kebudayaan, perpustakaan, kearsipan, keistimewaan Aceh, politik dan kebangsaan, kepegawaian serta pendidikan dan pelatihan, unsur staf, administrasi DPRK, pengawasan, dan penunjang kewilayahan.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488" y="1412776"/>
            <a:ext cx="8280000" cy="410445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9263" lvl="4" indent="-449263" fontAlgn="base"/>
            <a:r>
              <a:rPr lang="id-ID" sz="2300" dirty="0" smtClean="0">
                <a:solidFill>
                  <a:schemeClr val="tx1"/>
                </a:solidFill>
                <a:latin typeface="Arial Black" pitchFamily="34" charset="0"/>
              </a:rPr>
              <a:t>c.	Pelaksanaan penyusunan perencanaan pem-bangunan daerah bidang keistimewaan Aceh dan sumberdaya manusia; </a:t>
            </a:r>
          </a:p>
          <a:p>
            <a:pPr marL="449263" lvl="4" indent="-449263" fontAlgn="base"/>
            <a:r>
              <a:rPr lang="id-ID" sz="2300" dirty="0" smtClean="0">
                <a:solidFill>
                  <a:schemeClr val="tx1"/>
                </a:solidFill>
                <a:latin typeface="Arial Black" pitchFamily="34" charset="0"/>
              </a:rPr>
              <a:t>d.	Pembinaan dan pengendalian teknis monitoring dan evaluasi pembangunan di bidang keistimewaan Aceh dan sumberdaya manusia; </a:t>
            </a:r>
          </a:p>
          <a:p>
            <a:pPr marL="449263" lvl="4" indent="-449263" fontAlgn="base"/>
            <a:r>
              <a:rPr lang="id-ID" sz="2300" dirty="0" smtClean="0">
                <a:solidFill>
                  <a:schemeClr val="tx1"/>
                </a:solidFill>
                <a:latin typeface="Arial Black" pitchFamily="34" charset="0"/>
              </a:rPr>
              <a:t>e.	Pelaksanaan tugas lain, yang diberikan oleh Kepala Badan, sesuai dengan tugas dan fungsinya; dan</a:t>
            </a:r>
          </a:p>
          <a:p>
            <a:pPr marL="449263" indent="-449263"/>
            <a:r>
              <a:rPr lang="id-ID" sz="2300" dirty="0" smtClean="0">
                <a:solidFill>
                  <a:schemeClr val="tx1"/>
                </a:solidFill>
                <a:latin typeface="Arial Black" pitchFamily="34" charset="0"/>
              </a:rPr>
              <a:t>f.	Menyediakan laporan pelaksanaan tugas dan fungsi serta tugas lainnya.  </a:t>
            </a:r>
            <a:endParaRPr lang="id-ID" sz="2300" dirty="0">
              <a:solidFill>
                <a:schemeClr val="tx1"/>
              </a:solidFill>
              <a:latin typeface="Arial Black"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488" y="1124744"/>
            <a:ext cx="8280000" cy="460851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b="1" dirty="0" smtClean="0">
                <a:solidFill>
                  <a:srgbClr val="0000CC"/>
                </a:solidFill>
                <a:latin typeface="Arial Black" pitchFamily="34" charset="0"/>
              </a:rPr>
              <a:t>Bidang Perencanaan Pembangunan Keistimewa-an Aceh dan Sumberdaya Manusia</a:t>
            </a:r>
          </a:p>
          <a:p>
            <a:r>
              <a:rPr lang="id-ID" sz="2400" dirty="0" smtClean="0">
                <a:solidFill>
                  <a:srgbClr val="0000CC"/>
                </a:solidFill>
                <a:latin typeface="Arial Black" pitchFamily="34" charset="0"/>
              </a:rPr>
              <a:t>membawahi (</a:t>
            </a:r>
            <a:r>
              <a:rPr lang="id-ID" sz="2400" dirty="0" smtClean="0">
                <a:solidFill>
                  <a:srgbClr val="FF0000"/>
                </a:solidFill>
                <a:latin typeface="Arial Black" pitchFamily="34" charset="0"/>
              </a:rPr>
              <a:t>pasal 16</a:t>
            </a:r>
            <a:r>
              <a:rPr lang="id-ID" sz="2400" dirty="0" smtClean="0">
                <a:solidFill>
                  <a:srgbClr val="0000CC"/>
                </a:solidFill>
                <a:latin typeface="Arial Black" pitchFamily="34" charset="0"/>
              </a:rPr>
              <a:t>) :</a:t>
            </a:r>
            <a:endParaRPr lang="id-ID" sz="2400" dirty="0" smtClean="0">
              <a:solidFill>
                <a:schemeClr val="tx1"/>
              </a:solidFill>
              <a:latin typeface="Arial Black" pitchFamily="34" charset="0"/>
            </a:endParaRPr>
          </a:p>
          <a:p>
            <a:endParaRPr lang="id-ID" sz="2400" dirty="0" smtClean="0">
              <a:solidFill>
                <a:schemeClr val="tx1"/>
              </a:solidFill>
              <a:latin typeface="Arial Black" pitchFamily="34" charset="0"/>
            </a:endParaRPr>
          </a:p>
          <a:p>
            <a:pPr marL="449263" lvl="0" indent="-449263" fontAlgn="base"/>
            <a:r>
              <a:rPr lang="id-ID" sz="2300" dirty="0" smtClean="0">
                <a:solidFill>
                  <a:schemeClr val="tx1"/>
                </a:solidFill>
                <a:latin typeface="Arial Black" pitchFamily="34" charset="0"/>
              </a:rPr>
              <a:t>1.	</a:t>
            </a:r>
            <a:r>
              <a:rPr lang="id-ID" sz="2400" dirty="0" smtClean="0">
                <a:solidFill>
                  <a:schemeClr val="tx1"/>
                </a:solidFill>
                <a:latin typeface="Arial Black" pitchFamily="34" charset="0"/>
              </a:rPr>
              <a:t>Sub Bidang pengembangan sumberdaya manusia mempunyai tugas melakukan penyusunan perencanaan pembangunan dan perencanaan penganggaran pembangunan, pelaksanaan perencanaan pembangunan, pengendalian dan evaluasi perencanaan pembangunan subbidang pengembangan sumberdaya manusia.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59832" y="188640"/>
            <a:ext cx="1440000" cy="540000"/>
          </a:xfrm>
          <a:prstGeom prst="rect">
            <a:avLst/>
          </a:prstGeom>
          <a:solidFill>
            <a:srgbClr val="00CC00"/>
          </a:solid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d-ID" sz="1400" b="1" kern="1200">
                <a:solidFill>
                  <a:sysClr val="windowText" lastClr="000000"/>
                </a:solidFill>
                <a:latin typeface="Arial Black" pitchFamily="34" charset="0"/>
                <a:cs typeface="Arial" pitchFamily="34" charset="0"/>
              </a:rPr>
              <a:t>KEPALA</a:t>
            </a:r>
          </a:p>
        </p:txBody>
      </p:sp>
      <p:sp>
        <p:nvSpPr>
          <p:cNvPr id="25" name="Rectangle 24"/>
          <p:cNvSpPr/>
          <p:nvPr/>
        </p:nvSpPr>
        <p:spPr>
          <a:xfrm>
            <a:off x="107504" y="1500898"/>
            <a:ext cx="1800000" cy="540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ysClr val="windowText" lastClr="000000"/>
                </a:solidFill>
                <a:latin typeface="+mj-lt"/>
                <a:cs typeface="Arial" pitchFamily="34" charset="0"/>
              </a:rPr>
              <a:t>JABATAN</a:t>
            </a:r>
          </a:p>
          <a:p>
            <a:pPr lvl="0" algn="ctr" defTabSz="444500">
              <a:spcBef>
                <a:spcPct val="0"/>
              </a:spcBef>
            </a:pPr>
            <a:r>
              <a:rPr lang="id-ID" sz="1200" b="1" kern="1200" dirty="0" smtClean="0">
                <a:solidFill>
                  <a:sysClr val="windowText" lastClr="000000"/>
                </a:solidFill>
                <a:latin typeface="+mj-lt"/>
                <a:cs typeface="Arial" pitchFamily="34" charset="0"/>
              </a:rPr>
              <a:t>FUNGSIONAL</a:t>
            </a:r>
            <a:endParaRPr lang="id-ID" sz="1200" b="1" kern="1200" dirty="0">
              <a:solidFill>
                <a:sysClr val="windowText" lastClr="000000"/>
              </a:solidFill>
              <a:latin typeface="+mj-lt"/>
              <a:cs typeface="Arial" pitchFamily="34" charset="0"/>
            </a:endParaRPr>
          </a:p>
        </p:txBody>
      </p:sp>
      <p:sp>
        <p:nvSpPr>
          <p:cNvPr id="23" name="Rectangle 22"/>
          <p:cNvSpPr/>
          <p:nvPr/>
        </p:nvSpPr>
        <p:spPr>
          <a:xfrm>
            <a:off x="5796296" y="764704"/>
            <a:ext cx="1440000" cy="396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d-ID" sz="1200" b="1" kern="1200" dirty="0">
                <a:solidFill>
                  <a:sysClr val="windowText" lastClr="000000"/>
                </a:solidFill>
                <a:latin typeface="Arial Black" pitchFamily="34" charset="0"/>
                <a:cs typeface="Arial" pitchFamily="34" charset="0"/>
              </a:rPr>
              <a:t>SEKRETARIS</a:t>
            </a:r>
          </a:p>
        </p:txBody>
      </p:sp>
      <p:sp>
        <p:nvSpPr>
          <p:cNvPr id="21" name="Rectangle 20"/>
          <p:cNvSpPr/>
          <p:nvPr/>
        </p:nvSpPr>
        <p:spPr>
          <a:xfrm>
            <a:off x="3956012" y="1448848"/>
            <a:ext cx="1260000" cy="612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BAG </a:t>
            </a:r>
          </a:p>
          <a:p>
            <a:pPr lvl="0" algn="ctr" defTabSz="444500">
              <a:spcBef>
                <a:spcPct val="0"/>
              </a:spcBef>
            </a:pPr>
            <a:r>
              <a:rPr lang="id-ID" sz="1200" b="1" kern="1200" dirty="0" smtClean="0">
                <a:solidFill>
                  <a:sysClr val="windowText" lastClr="000000"/>
                </a:solidFill>
                <a:latin typeface="+mj-lt"/>
                <a:cs typeface="Arial" pitchFamily="34" charset="0"/>
              </a:rPr>
              <a:t>UMUM </a:t>
            </a:r>
            <a:r>
              <a:rPr lang="id-ID" sz="1200" b="1" kern="1200" dirty="0">
                <a:solidFill>
                  <a:sysClr val="windowText" lastClr="000000"/>
                </a:solidFill>
                <a:latin typeface="+mj-lt"/>
                <a:cs typeface="Arial" pitchFamily="34" charset="0"/>
              </a:rPr>
              <a:t>DAN KEPEGAWAIAN</a:t>
            </a:r>
          </a:p>
        </p:txBody>
      </p:sp>
      <p:sp>
        <p:nvSpPr>
          <p:cNvPr id="19" name="Rectangle 18"/>
          <p:cNvSpPr/>
          <p:nvPr/>
        </p:nvSpPr>
        <p:spPr>
          <a:xfrm>
            <a:off x="7756394" y="1464890"/>
            <a:ext cx="1260000" cy="612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BAG </a:t>
            </a:r>
            <a:r>
              <a:rPr lang="id-ID" sz="1200" b="1" kern="1200" dirty="0" smtClean="0">
                <a:solidFill>
                  <a:sysClr val="windowText" lastClr="000000"/>
                </a:solidFill>
                <a:latin typeface="+mj-lt"/>
                <a:cs typeface="Arial" pitchFamily="34" charset="0"/>
              </a:rPr>
              <a:t>KEUANGAN</a:t>
            </a:r>
          </a:p>
          <a:p>
            <a:pPr lvl="0" algn="ctr" defTabSz="444500">
              <a:spcBef>
                <a:spcPct val="0"/>
              </a:spcBef>
            </a:pPr>
            <a:r>
              <a:rPr lang="id-ID" sz="1200" b="1" kern="1200" dirty="0" smtClean="0">
                <a:solidFill>
                  <a:sysClr val="windowText" lastClr="000000"/>
                </a:solidFill>
                <a:latin typeface="+mj-lt"/>
                <a:cs typeface="Arial" pitchFamily="34" charset="0"/>
              </a:rPr>
              <a:t>DAN </a:t>
            </a:r>
            <a:r>
              <a:rPr lang="id-ID" sz="1200" b="1" kern="1200" dirty="0">
                <a:solidFill>
                  <a:sysClr val="windowText" lastClr="000000"/>
                </a:solidFill>
                <a:latin typeface="+mj-lt"/>
                <a:cs typeface="Arial" pitchFamily="34" charset="0"/>
              </a:rPr>
              <a:t>ASET</a:t>
            </a:r>
          </a:p>
        </p:txBody>
      </p:sp>
      <p:sp>
        <p:nvSpPr>
          <p:cNvPr id="17" name="Rectangle 16"/>
          <p:cNvSpPr/>
          <p:nvPr/>
        </p:nvSpPr>
        <p:spPr>
          <a:xfrm>
            <a:off x="5531986" y="1464890"/>
            <a:ext cx="1980000" cy="612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BAG</a:t>
            </a:r>
          </a:p>
          <a:p>
            <a:pPr lvl="0" algn="ctr" defTabSz="444500">
              <a:spcBef>
                <a:spcPct val="0"/>
              </a:spcBef>
            </a:pPr>
            <a:r>
              <a:rPr lang="id-ID" sz="1200" b="1" kern="1200" dirty="0" smtClean="0">
                <a:solidFill>
                  <a:sysClr val="windowText" lastClr="000000"/>
                </a:solidFill>
                <a:latin typeface="+mj-lt"/>
                <a:cs typeface="Arial" pitchFamily="34" charset="0"/>
              </a:rPr>
              <a:t>PERENCANAAN, MONITORING </a:t>
            </a:r>
            <a:r>
              <a:rPr lang="id-ID" sz="1200" b="1" kern="1200" dirty="0">
                <a:solidFill>
                  <a:sysClr val="windowText" lastClr="000000"/>
                </a:solidFill>
                <a:latin typeface="+mj-lt"/>
                <a:cs typeface="Arial" pitchFamily="34" charset="0"/>
              </a:rPr>
              <a:t>DAN EVALUASI</a:t>
            </a:r>
          </a:p>
        </p:txBody>
      </p:sp>
      <p:sp>
        <p:nvSpPr>
          <p:cNvPr id="58" name="Rectangle 57"/>
          <p:cNvSpPr/>
          <p:nvPr/>
        </p:nvSpPr>
        <p:spPr>
          <a:xfrm>
            <a:off x="110484" y="2492896"/>
            <a:ext cx="1800000" cy="720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dirty="0" smtClean="0">
                <a:solidFill>
                  <a:srgbClr val="0000CC"/>
                </a:solidFill>
                <a:latin typeface="Arial Black" pitchFamily="34" charset="0"/>
                <a:cs typeface="Arial" pitchFamily="34" charset="0"/>
              </a:rPr>
              <a:t>PP BIDANG</a:t>
            </a:r>
          </a:p>
          <a:p>
            <a:pPr lvl="0" algn="ctr" defTabSz="444500">
              <a:spcBef>
                <a:spcPct val="0"/>
              </a:spcBef>
            </a:pPr>
            <a:r>
              <a:rPr lang="id-ID" sz="1200" b="1" dirty="0" smtClean="0">
                <a:solidFill>
                  <a:sysClr val="windowText" lastClr="000000"/>
                </a:solidFill>
                <a:latin typeface="+mj-lt"/>
                <a:cs typeface="Arial" pitchFamily="34" charset="0"/>
              </a:rPr>
              <a:t>KEISTIMEWAAN</a:t>
            </a:r>
            <a:endParaRPr lang="id-ID" sz="1200" b="1" kern="1200" dirty="0" smtClean="0">
              <a:solidFill>
                <a:sysClr val="windowText" lastClr="000000"/>
              </a:solidFill>
              <a:latin typeface="+mj-lt"/>
              <a:cs typeface="Arial" pitchFamily="34" charset="0"/>
            </a:endParaRPr>
          </a:p>
          <a:p>
            <a:pPr lvl="0" algn="ctr" defTabSz="444500">
              <a:spcBef>
                <a:spcPct val="0"/>
              </a:spcBef>
            </a:pPr>
            <a:r>
              <a:rPr lang="id-ID" sz="1200" b="1" kern="1200" dirty="0" smtClean="0">
                <a:solidFill>
                  <a:sysClr val="windowText" lastClr="000000"/>
                </a:solidFill>
                <a:latin typeface="+mj-lt"/>
                <a:cs typeface="Arial" pitchFamily="34" charset="0"/>
              </a:rPr>
              <a:t>ACEH </a:t>
            </a:r>
            <a:r>
              <a:rPr lang="id-ID" sz="1200" b="1" kern="1200" dirty="0">
                <a:solidFill>
                  <a:sysClr val="windowText" lastClr="000000"/>
                </a:solidFill>
                <a:latin typeface="+mj-lt"/>
                <a:cs typeface="Arial" pitchFamily="34" charset="0"/>
              </a:rPr>
              <a:t>DAN SDM </a:t>
            </a:r>
          </a:p>
        </p:txBody>
      </p:sp>
      <p:sp>
        <p:nvSpPr>
          <p:cNvPr id="56" name="Rectangle 55"/>
          <p:cNvSpPr/>
          <p:nvPr/>
        </p:nvSpPr>
        <p:spPr>
          <a:xfrm>
            <a:off x="251519" y="3567414"/>
            <a:ext cx="1656000" cy="792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 </a:t>
            </a:r>
            <a:r>
              <a:rPr lang="id-ID" sz="1200" b="1" kern="1200" dirty="0">
                <a:solidFill>
                  <a:sysClr val="windowText" lastClr="000000"/>
                </a:solidFill>
                <a:latin typeface="+mj-lt"/>
                <a:cs typeface="Arial" pitchFamily="34" charset="0"/>
              </a:rPr>
              <a:t>PENGEMBANGAN SUMBER DAYA MANUSIA</a:t>
            </a:r>
          </a:p>
        </p:txBody>
      </p:sp>
      <p:sp>
        <p:nvSpPr>
          <p:cNvPr id="54" name="Rectangle 53"/>
          <p:cNvSpPr/>
          <p:nvPr/>
        </p:nvSpPr>
        <p:spPr>
          <a:xfrm>
            <a:off x="251519" y="4509119"/>
            <a:ext cx="1656000" cy="792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 </a:t>
            </a:r>
            <a:r>
              <a:rPr lang="id-ID" sz="1200" b="1" kern="1200" dirty="0">
                <a:solidFill>
                  <a:sysClr val="windowText" lastClr="000000"/>
                </a:solidFill>
                <a:latin typeface="+mj-lt"/>
                <a:cs typeface="Arial" pitchFamily="34" charset="0"/>
              </a:rPr>
              <a:t>KEPENDUDUKAN DAN KESEJAHTERAAN SOSIAL </a:t>
            </a:r>
          </a:p>
        </p:txBody>
      </p:sp>
      <p:sp>
        <p:nvSpPr>
          <p:cNvPr id="52" name="Rectangle 51"/>
          <p:cNvSpPr/>
          <p:nvPr/>
        </p:nvSpPr>
        <p:spPr>
          <a:xfrm>
            <a:off x="251519" y="5421341"/>
            <a:ext cx="1656000" cy="720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 </a:t>
            </a:r>
            <a:r>
              <a:rPr lang="id-ID" sz="1200" b="1" kern="1200" dirty="0" smtClean="0">
                <a:solidFill>
                  <a:sysClr val="windowText" lastClr="000000"/>
                </a:solidFill>
                <a:latin typeface="+mj-lt"/>
                <a:cs typeface="Arial" pitchFamily="34" charset="0"/>
              </a:rPr>
              <a:t>KEISTIMEWAAN ACEH</a:t>
            </a:r>
            <a:r>
              <a:rPr lang="id-ID" sz="1200" b="1" kern="1200" dirty="0">
                <a:solidFill>
                  <a:sysClr val="windowText" lastClr="000000"/>
                </a:solidFill>
                <a:latin typeface="+mj-lt"/>
                <a:cs typeface="Arial" pitchFamily="34" charset="0"/>
              </a:rPr>
              <a:t>, </a:t>
            </a:r>
            <a:r>
              <a:rPr lang="id-ID" sz="1200" b="1" kern="1200" dirty="0" smtClean="0">
                <a:solidFill>
                  <a:sysClr val="windowText" lastClr="000000"/>
                </a:solidFill>
                <a:latin typeface="+mj-lt"/>
                <a:cs typeface="Arial" pitchFamily="34" charset="0"/>
              </a:rPr>
              <a:t>PEMERINTAHAN DAN </a:t>
            </a:r>
            <a:r>
              <a:rPr lang="id-ID" sz="1200" b="1" kern="1200" dirty="0">
                <a:solidFill>
                  <a:sysClr val="windowText" lastClr="000000"/>
                </a:solidFill>
                <a:latin typeface="+mj-lt"/>
                <a:cs typeface="Arial" pitchFamily="34" charset="0"/>
              </a:rPr>
              <a:t>KELEMBAGAAN </a:t>
            </a:r>
          </a:p>
        </p:txBody>
      </p:sp>
      <p:sp>
        <p:nvSpPr>
          <p:cNvPr id="50" name="Rectangle 49"/>
          <p:cNvSpPr/>
          <p:nvPr/>
        </p:nvSpPr>
        <p:spPr>
          <a:xfrm>
            <a:off x="2123728" y="2493902"/>
            <a:ext cx="1476000" cy="720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dirty="0" smtClean="0">
                <a:solidFill>
                  <a:sysClr val="windowText" lastClr="000000"/>
                </a:solidFill>
                <a:latin typeface="+mj-lt"/>
                <a:cs typeface="Arial" pitchFamily="34" charset="0"/>
              </a:rPr>
              <a:t> </a:t>
            </a:r>
            <a:r>
              <a:rPr lang="id-ID" sz="1200" b="1" dirty="0" smtClean="0">
                <a:solidFill>
                  <a:srgbClr val="0000CC"/>
                </a:solidFill>
                <a:latin typeface="Arial Black" pitchFamily="34" charset="0"/>
                <a:cs typeface="Arial" pitchFamily="34" charset="0"/>
              </a:rPr>
              <a:t>PP BIDANG </a:t>
            </a:r>
            <a:r>
              <a:rPr lang="id-ID" sz="1200" b="1" dirty="0" smtClean="0">
                <a:solidFill>
                  <a:sysClr val="windowText" lastClr="000000"/>
                </a:solidFill>
                <a:latin typeface="+mj-lt"/>
                <a:cs typeface="Arial" pitchFamily="34" charset="0"/>
              </a:rPr>
              <a:t>INFRASTRUKTUR </a:t>
            </a:r>
            <a:r>
              <a:rPr lang="id-ID" sz="1200" b="1" kern="1200" dirty="0">
                <a:solidFill>
                  <a:sysClr val="windowText" lastClr="000000"/>
                </a:solidFill>
                <a:latin typeface="+mj-lt"/>
                <a:cs typeface="Arial" pitchFamily="34" charset="0"/>
              </a:rPr>
              <a:t>DAN EKONOMI </a:t>
            </a:r>
          </a:p>
        </p:txBody>
      </p:sp>
      <p:sp>
        <p:nvSpPr>
          <p:cNvPr id="48" name="Rectangle 47"/>
          <p:cNvSpPr/>
          <p:nvPr/>
        </p:nvSpPr>
        <p:spPr>
          <a:xfrm>
            <a:off x="2254616" y="3573104"/>
            <a:ext cx="1332000" cy="792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 </a:t>
            </a:r>
            <a:r>
              <a:rPr lang="id-ID" sz="1200" b="1" kern="1200" dirty="0">
                <a:solidFill>
                  <a:sysClr val="windowText" lastClr="000000"/>
                </a:solidFill>
                <a:latin typeface="+mj-lt"/>
                <a:cs typeface="Arial" pitchFamily="34" charset="0"/>
              </a:rPr>
              <a:t>INFRASTRUKTUR </a:t>
            </a:r>
          </a:p>
        </p:txBody>
      </p:sp>
      <p:sp>
        <p:nvSpPr>
          <p:cNvPr id="46" name="Rectangle 45"/>
          <p:cNvSpPr/>
          <p:nvPr/>
        </p:nvSpPr>
        <p:spPr>
          <a:xfrm>
            <a:off x="2251862" y="4509208"/>
            <a:ext cx="1332000" cy="792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a:t>
            </a:r>
          </a:p>
          <a:p>
            <a:pPr lvl="0" algn="ctr" defTabSz="444500">
              <a:spcBef>
                <a:spcPct val="0"/>
              </a:spcBef>
            </a:pPr>
            <a:r>
              <a:rPr lang="id-ID" sz="1200" b="1" kern="1200" dirty="0" smtClean="0">
                <a:solidFill>
                  <a:sysClr val="windowText" lastClr="000000"/>
                </a:solidFill>
                <a:latin typeface="+mj-lt"/>
                <a:cs typeface="Arial" pitchFamily="34" charset="0"/>
              </a:rPr>
              <a:t>SUMBERDAYA </a:t>
            </a:r>
            <a:r>
              <a:rPr lang="id-ID" sz="1200" b="1" kern="1200" dirty="0">
                <a:solidFill>
                  <a:sysClr val="windowText" lastClr="000000"/>
                </a:solidFill>
                <a:latin typeface="+mj-lt"/>
                <a:cs typeface="Arial" pitchFamily="34" charset="0"/>
              </a:rPr>
              <a:t>ALAM DAN LINGKUNGAN HIDUP</a:t>
            </a:r>
          </a:p>
        </p:txBody>
      </p:sp>
      <p:sp>
        <p:nvSpPr>
          <p:cNvPr id="44" name="Rectangle 43"/>
          <p:cNvSpPr/>
          <p:nvPr/>
        </p:nvSpPr>
        <p:spPr>
          <a:xfrm>
            <a:off x="2238574" y="5461266"/>
            <a:ext cx="1332000" cy="792088"/>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 </a:t>
            </a:r>
            <a:r>
              <a:rPr lang="id-ID" sz="1200" b="1" kern="1200" dirty="0" smtClean="0">
                <a:solidFill>
                  <a:sysClr val="windowText" lastClr="000000"/>
                </a:solidFill>
                <a:latin typeface="+mj-lt"/>
                <a:cs typeface="Arial" pitchFamily="34" charset="0"/>
              </a:rPr>
              <a:t>PENGEMBANGAN </a:t>
            </a:r>
            <a:r>
              <a:rPr lang="id-ID" sz="1200" b="1" kern="1200" dirty="0">
                <a:solidFill>
                  <a:sysClr val="windowText" lastClr="000000"/>
                </a:solidFill>
                <a:latin typeface="+mj-lt"/>
                <a:cs typeface="Arial" pitchFamily="34" charset="0"/>
              </a:rPr>
              <a:t>EKONOMI DAN INVESTASI </a:t>
            </a:r>
          </a:p>
        </p:txBody>
      </p:sp>
      <p:sp>
        <p:nvSpPr>
          <p:cNvPr id="42" name="Rectangle 41"/>
          <p:cNvSpPr/>
          <p:nvPr/>
        </p:nvSpPr>
        <p:spPr>
          <a:xfrm>
            <a:off x="3944094" y="2492896"/>
            <a:ext cx="1800000" cy="720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0000CC"/>
                </a:solidFill>
                <a:latin typeface="Arial Black" pitchFamily="34" charset="0"/>
                <a:cs typeface="Arial" pitchFamily="34" charset="0"/>
              </a:rPr>
              <a:t>BIDANG</a:t>
            </a:r>
          </a:p>
          <a:p>
            <a:pPr lvl="0" algn="ctr" defTabSz="444500">
              <a:spcBef>
                <a:spcPct val="0"/>
              </a:spcBef>
            </a:pPr>
            <a:r>
              <a:rPr lang="id-ID" sz="1200" b="1" kern="1200" dirty="0" smtClean="0">
                <a:solidFill>
                  <a:sysClr val="windowText" lastClr="000000"/>
                </a:solidFill>
                <a:latin typeface="+mj-lt"/>
                <a:cs typeface="Arial" pitchFamily="34" charset="0"/>
              </a:rPr>
              <a:t>PROGRAM DAN PENDANAAN </a:t>
            </a:r>
            <a:r>
              <a:rPr lang="id-ID" sz="1200" b="1" kern="1200" dirty="0">
                <a:solidFill>
                  <a:sysClr val="windowText" lastClr="000000"/>
                </a:solidFill>
                <a:latin typeface="+mj-lt"/>
                <a:cs typeface="Arial" pitchFamily="34" charset="0"/>
              </a:rPr>
              <a:t>PEMBANGUNAN DAERAH</a:t>
            </a:r>
          </a:p>
        </p:txBody>
      </p:sp>
      <p:sp>
        <p:nvSpPr>
          <p:cNvPr id="40" name="Rectangle 39"/>
          <p:cNvSpPr/>
          <p:nvPr/>
        </p:nvSpPr>
        <p:spPr>
          <a:xfrm>
            <a:off x="5940152" y="2492896"/>
            <a:ext cx="1440000" cy="720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a:solidFill>
                  <a:srgbClr val="0000CC"/>
                </a:solidFill>
                <a:latin typeface="Arial Black" pitchFamily="34" charset="0"/>
                <a:cs typeface="Arial" pitchFamily="34" charset="0"/>
              </a:rPr>
              <a:t>BIDANG</a:t>
            </a:r>
            <a:r>
              <a:rPr lang="id-ID" sz="1200" b="1" kern="1200" dirty="0">
                <a:solidFill>
                  <a:sysClr val="windowText" lastClr="000000"/>
                </a:solidFill>
                <a:latin typeface="Arial Black" pitchFamily="34" charset="0"/>
                <a:cs typeface="Arial" pitchFamily="34" charset="0"/>
              </a:rPr>
              <a:t> </a:t>
            </a:r>
            <a:r>
              <a:rPr lang="id-ID" sz="1200" b="1" kern="1200" dirty="0">
                <a:solidFill>
                  <a:sysClr val="windowText" lastClr="000000"/>
                </a:solidFill>
                <a:latin typeface="+mj-lt"/>
                <a:cs typeface="Arial" pitchFamily="34" charset="0"/>
              </a:rPr>
              <a:t>PENGENDALIAN DAN EVALUASI PEMBANGUNAN </a:t>
            </a:r>
          </a:p>
        </p:txBody>
      </p:sp>
      <p:sp>
        <p:nvSpPr>
          <p:cNvPr id="38" name="Rectangle 37"/>
          <p:cNvSpPr/>
          <p:nvPr/>
        </p:nvSpPr>
        <p:spPr>
          <a:xfrm>
            <a:off x="7596496" y="2492896"/>
            <a:ext cx="1440000" cy="720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0000CC"/>
                </a:solidFill>
                <a:latin typeface="Arial Black" pitchFamily="34" charset="0"/>
                <a:cs typeface="Arial" pitchFamily="34" charset="0"/>
              </a:rPr>
              <a:t>BIDANG</a:t>
            </a:r>
          </a:p>
          <a:p>
            <a:pPr lvl="0" algn="ctr" defTabSz="444500">
              <a:spcBef>
                <a:spcPct val="0"/>
              </a:spcBef>
            </a:pPr>
            <a:r>
              <a:rPr lang="id-ID" sz="1200" b="1" kern="1200" dirty="0" smtClean="0">
                <a:solidFill>
                  <a:sysClr val="windowText" lastClr="000000"/>
                </a:solidFill>
                <a:latin typeface="+mj-lt"/>
                <a:cs typeface="Arial" pitchFamily="34" charset="0"/>
              </a:rPr>
              <a:t>PENELITIAN </a:t>
            </a:r>
            <a:r>
              <a:rPr lang="id-ID" sz="1200" b="1" kern="1200" dirty="0">
                <a:solidFill>
                  <a:sysClr val="windowText" lastClr="000000"/>
                </a:solidFill>
                <a:latin typeface="+mj-lt"/>
                <a:cs typeface="Arial" pitchFamily="34" charset="0"/>
              </a:rPr>
              <a:t>DAN PENGEMBANGAN</a:t>
            </a:r>
            <a:endParaRPr lang="id-ID" sz="1200" b="1" kern="1200" dirty="0">
              <a:latin typeface="+mj-lt"/>
              <a:cs typeface="Arial" pitchFamily="34" charset="0"/>
            </a:endParaRPr>
          </a:p>
        </p:txBody>
      </p:sp>
      <p:sp>
        <p:nvSpPr>
          <p:cNvPr id="94" name="Rectangle 93"/>
          <p:cNvSpPr/>
          <p:nvPr/>
        </p:nvSpPr>
        <p:spPr>
          <a:xfrm>
            <a:off x="4136212" y="4509120"/>
            <a:ext cx="1620000" cy="792088"/>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 </a:t>
            </a:r>
            <a:r>
              <a:rPr lang="id-ID" sz="1200" b="1" kern="1200" dirty="0">
                <a:solidFill>
                  <a:sysClr val="windowText" lastClr="000000"/>
                </a:solidFill>
                <a:latin typeface="+mj-lt"/>
                <a:cs typeface="Arial" pitchFamily="34" charset="0"/>
              </a:rPr>
              <a:t>PENGEMBANGAN  PERENCANAAN PEMBANGUNAN</a:t>
            </a:r>
          </a:p>
        </p:txBody>
      </p:sp>
      <p:sp>
        <p:nvSpPr>
          <p:cNvPr id="92" name="Rectangle 91"/>
          <p:cNvSpPr/>
          <p:nvPr/>
        </p:nvSpPr>
        <p:spPr>
          <a:xfrm>
            <a:off x="4139952" y="3589058"/>
            <a:ext cx="1620000" cy="792088"/>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 </a:t>
            </a:r>
            <a:r>
              <a:rPr lang="id-ID" sz="1200" b="1" kern="1200" dirty="0">
                <a:solidFill>
                  <a:sysClr val="windowText" lastClr="000000"/>
                </a:solidFill>
                <a:latin typeface="+mj-lt"/>
                <a:cs typeface="Arial" pitchFamily="34" charset="0"/>
              </a:rPr>
              <a:t>PENYUSUNAN </a:t>
            </a:r>
            <a:r>
              <a:rPr lang="id-ID" sz="1200" b="1" kern="1200" dirty="0" smtClean="0">
                <a:solidFill>
                  <a:sysClr val="windowText" lastClr="000000"/>
                </a:solidFill>
                <a:latin typeface="+mj-lt"/>
                <a:cs typeface="Arial" pitchFamily="34" charset="0"/>
              </a:rPr>
              <a:t>DAN </a:t>
            </a:r>
            <a:r>
              <a:rPr lang="id-ID" sz="1200" b="1" kern="1200" dirty="0">
                <a:solidFill>
                  <a:sysClr val="windowText" lastClr="000000"/>
                </a:solidFill>
                <a:latin typeface="+mj-lt"/>
                <a:cs typeface="Arial" pitchFamily="34" charset="0"/>
              </a:rPr>
              <a:t>PERENCANAAN PROGRAM</a:t>
            </a:r>
          </a:p>
        </p:txBody>
      </p:sp>
      <p:sp>
        <p:nvSpPr>
          <p:cNvPr id="90" name="Rectangle 89"/>
          <p:cNvSpPr/>
          <p:nvPr/>
        </p:nvSpPr>
        <p:spPr>
          <a:xfrm>
            <a:off x="4144052" y="5445224"/>
            <a:ext cx="1620000" cy="792088"/>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 </a:t>
            </a:r>
            <a:r>
              <a:rPr lang="id-ID" sz="1200" b="1" kern="1200" dirty="0" smtClean="0">
                <a:solidFill>
                  <a:sysClr val="windowText" lastClr="000000"/>
                </a:solidFill>
                <a:latin typeface="+mj-lt"/>
                <a:cs typeface="Arial" pitchFamily="34" charset="0"/>
              </a:rPr>
              <a:t>PEMBIAYAAN DAN </a:t>
            </a:r>
            <a:r>
              <a:rPr lang="id-ID" sz="1200" b="1" kern="1200" dirty="0">
                <a:solidFill>
                  <a:sysClr val="windowText" lastClr="000000"/>
                </a:solidFill>
                <a:latin typeface="+mj-lt"/>
                <a:cs typeface="Arial" pitchFamily="34" charset="0"/>
              </a:rPr>
              <a:t>PENDANAAN PEMBANGUNAN</a:t>
            </a:r>
          </a:p>
        </p:txBody>
      </p:sp>
      <p:sp>
        <p:nvSpPr>
          <p:cNvPr id="88" name="Rectangle 87"/>
          <p:cNvSpPr/>
          <p:nvPr/>
        </p:nvSpPr>
        <p:spPr>
          <a:xfrm>
            <a:off x="6100210" y="3605100"/>
            <a:ext cx="1260000" cy="792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 </a:t>
            </a:r>
            <a:r>
              <a:rPr lang="id-ID" sz="1200" b="1" kern="1200" dirty="0">
                <a:solidFill>
                  <a:sysClr val="windowText" lastClr="000000"/>
                </a:solidFill>
                <a:latin typeface="+mj-lt"/>
                <a:cs typeface="Arial" pitchFamily="34" charset="0"/>
              </a:rPr>
              <a:t>PENGENDALIAN  PEMBANGUNAN DAERAH</a:t>
            </a:r>
          </a:p>
        </p:txBody>
      </p:sp>
      <p:sp>
        <p:nvSpPr>
          <p:cNvPr id="86" name="Rectangle 85"/>
          <p:cNvSpPr/>
          <p:nvPr/>
        </p:nvSpPr>
        <p:spPr>
          <a:xfrm>
            <a:off x="6100210" y="4525162"/>
            <a:ext cx="1260000" cy="792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a:t>
            </a:r>
          </a:p>
          <a:p>
            <a:pPr lvl="0" algn="ctr" defTabSz="444500">
              <a:spcBef>
                <a:spcPct val="0"/>
              </a:spcBef>
            </a:pPr>
            <a:r>
              <a:rPr lang="id-ID" sz="1200" b="1" kern="1200" dirty="0" smtClean="0">
                <a:solidFill>
                  <a:sysClr val="windowText" lastClr="000000"/>
                </a:solidFill>
                <a:latin typeface="+mj-lt"/>
                <a:cs typeface="Arial" pitchFamily="34" charset="0"/>
              </a:rPr>
              <a:t>EVALUASI </a:t>
            </a:r>
            <a:r>
              <a:rPr lang="id-ID" sz="1200" b="1" kern="1200" dirty="0">
                <a:solidFill>
                  <a:sysClr val="windowText" lastClr="000000"/>
                </a:solidFill>
                <a:latin typeface="+mj-lt"/>
                <a:cs typeface="Arial" pitchFamily="34" charset="0"/>
              </a:rPr>
              <a:t>PEMBANGUNAN DAERAH</a:t>
            </a:r>
          </a:p>
        </p:txBody>
      </p:sp>
      <p:sp>
        <p:nvSpPr>
          <p:cNvPr id="84" name="Rectangle 83"/>
          <p:cNvSpPr/>
          <p:nvPr/>
        </p:nvSpPr>
        <p:spPr>
          <a:xfrm>
            <a:off x="6100210" y="5461266"/>
            <a:ext cx="1260000" cy="792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a:t>
            </a:r>
          </a:p>
          <a:p>
            <a:pPr lvl="0" algn="ctr" defTabSz="444500">
              <a:spcBef>
                <a:spcPct val="0"/>
              </a:spcBef>
            </a:pPr>
            <a:r>
              <a:rPr lang="id-ID" sz="1200" b="1" kern="1200" dirty="0" smtClean="0">
                <a:solidFill>
                  <a:sysClr val="windowText" lastClr="000000"/>
                </a:solidFill>
                <a:latin typeface="+mj-lt"/>
                <a:cs typeface="Arial" pitchFamily="34" charset="0"/>
              </a:rPr>
              <a:t>DATA </a:t>
            </a:r>
            <a:r>
              <a:rPr lang="id-ID" sz="1200" b="1" kern="1200" dirty="0">
                <a:solidFill>
                  <a:sysClr val="windowText" lastClr="000000"/>
                </a:solidFill>
                <a:latin typeface="+mj-lt"/>
                <a:cs typeface="Arial" pitchFamily="34" charset="0"/>
              </a:rPr>
              <a:t>DAN PELAPORAN</a:t>
            </a:r>
          </a:p>
        </p:txBody>
      </p:sp>
      <p:sp>
        <p:nvSpPr>
          <p:cNvPr id="82" name="Rectangle 81"/>
          <p:cNvSpPr/>
          <p:nvPr/>
        </p:nvSpPr>
        <p:spPr>
          <a:xfrm>
            <a:off x="7747641" y="3580534"/>
            <a:ext cx="1260000" cy="792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 </a:t>
            </a:r>
            <a:r>
              <a:rPr lang="id-ID" sz="1200" b="1" kern="1200" dirty="0">
                <a:solidFill>
                  <a:sysClr val="windowText" lastClr="000000"/>
                </a:solidFill>
                <a:latin typeface="+mj-lt"/>
                <a:cs typeface="Arial" pitchFamily="34" charset="0"/>
              </a:rPr>
              <a:t>PENELITIAN EKONOMI DAN INFRASTRUKTUR</a:t>
            </a:r>
          </a:p>
        </p:txBody>
      </p:sp>
      <p:sp>
        <p:nvSpPr>
          <p:cNvPr id="80" name="Rectangle 79"/>
          <p:cNvSpPr/>
          <p:nvPr/>
        </p:nvSpPr>
        <p:spPr>
          <a:xfrm>
            <a:off x="7740352" y="4509120"/>
            <a:ext cx="1260000" cy="792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 </a:t>
            </a:r>
            <a:r>
              <a:rPr lang="id-ID" sz="1200" b="1" kern="1200" dirty="0" smtClean="0">
                <a:solidFill>
                  <a:sysClr val="windowText" lastClr="000000"/>
                </a:solidFill>
                <a:latin typeface="+mj-lt"/>
                <a:cs typeface="Arial" pitchFamily="34" charset="0"/>
              </a:rPr>
              <a:t>PENELITIAN</a:t>
            </a:r>
          </a:p>
          <a:p>
            <a:pPr lvl="0" algn="ctr" defTabSz="444500">
              <a:spcBef>
                <a:spcPct val="0"/>
              </a:spcBef>
            </a:pPr>
            <a:r>
              <a:rPr lang="id-ID" sz="1200" b="1" kern="1200" dirty="0" smtClean="0">
                <a:solidFill>
                  <a:sysClr val="windowText" lastClr="000000"/>
                </a:solidFill>
                <a:latin typeface="+mj-lt"/>
                <a:cs typeface="Arial" pitchFamily="34" charset="0"/>
              </a:rPr>
              <a:t>SOSBUD, DAN </a:t>
            </a:r>
            <a:r>
              <a:rPr lang="id-ID" sz="1200" b="1" kern="1200" dirty="0">
                <a:solidFill>
                  <a:sysClr val="windowText" lastClr="000000"/>
                </a:solidFill>
                <a:latin typeface="+mj-lt"/>
                <a:cs typeface="Arial" pitchFamily="34" charset="0"/>
              </a:rPr>
              <a:t>PEMERINTAHAN</a:t>
            </a:r>
          </a:p>
        </p:txBody>
      </p:sp>
      <p:sp>
        <p:nvSpPr>
          <p:cNvPr id="78" name="Rectangle 77"/>
          <p:cNvSpPr/>
          <p:nvPr/>
        </p:nvSpPr>
        <p:spPr>
          <a:xfrm>
            <a:off x="7740352" y="5445224"/>
            <a:ext cx="1260000" cy="720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rgbClr val="FF0000"/>
                </a:solidFill>
                <a:latin typeface="Arial Black" pitchFamily="34" charset="0"/>
                <a:cs typeface="Arial" pitchFamily="34" charset="0"/>
              </a:rPr>
              <a:t>SUB BIDANG </a:t>
            </a:r>
            <a:r>
              <a:rPr lang="id-ID" sz="1200" b="1" kern="1200" dirty="0">
                <a:solidFill>
                  <a:sysClr val="windowText" lastClr="000000"/>
                </a:solidFill>
                <a:latin typeface="+mj-lt"/>
                <a:cs typeface="Arial" pitchFamily="34" charset="0"/>
              </a:rPr>
              <a:t>PENGEMBANGAN INOVASI</a:t>
            </a:r>
          </a:p>
        </p:txBody>
      </p:sp>
      <p:sp>
        <p:nvSpPr>
          <p:cNvPr id="76" name="Rectangle 75"/>
          <p:cNvSpPr/>
          <p:nvPr/>
        </p:nvSpPr>
        <p:spPr>
          <a:xfrm>
            <a:off x="3275968" y="6396653"/>
            <a:ext cx="1008000" cy="360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400" b="1" kern="1200" dirty="0">
                <a:solidFill>
                  <a:sysClr val="windowText" lastClr="000000"/>
                </a:solidFill>
                <a:latin typeface="+mj-lt"/>
                <a:cs typeface="Arial" pitchFamily="34" charset="0"/>
              </a:rPr>
              <a:t>UPTB</a:t>
            </a:r>
          </a:p>
        </p:txBody>
      </p:sp>
      <p:cxnSp>
        <p:nvCxnSpPr>
          <p:cNvPr id="96" name="Straight Connector 95"/>
          <p:cNvCxnSpPr/>
          <p:nvPr/>
        </p:nvCxnSpPr>
        <p:spPr>
          <a:xfrm flipH="1" flipV="1">
            <a:off x="3779912" y="729344"/>
            <a:ext cx="56" cy="5688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endCxn id="23" idx="1"/>
          </p:cNvCxnSpPr>
          <p:nvPr/>
        </p:nvCxnSpPr>
        <p:spPr>
          <a:xfrm flipV="1">
            <a:off x="3779912" y="962704"/>
            <a:ext cx="20163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1907704" y="1772816"/>
            <a:ext cx="187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4552474" y="1300844"/>
            <a:ext cx="385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23" idx="2"/>
            <a:endCxn id="17" idx="0"/>
          </p:cNvCxnSpPr>
          <p:nvPr/>
        </p:nvCxnSpPr>
        <p:spPr>
          <a:xfrm>
            <a:off x="6516296" y="1160704"/>
            <a:ext cx="0" cy="3041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4572000" y="1313104"/>
            <a:ext cx="0" cy="14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8388424" y="1324726"/>
            <a:ext cx="0" cy="14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V="1">
            <a:off x="971808" y="2260830"/>
            <a:ext cx="73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87642" y="2276872"/>
            <a:ext cx="0" cy="21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2843808" y="2276872"/>
            <a:ext cx="0" cy="21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6660232" y="2276872"/>
            <a:ext cx="0" cy="21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4827948" y="2260830"/>
            <a:ext cx="0" cy="21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8316416" y="2260830"/>
            <a:ext cx="0" cy="21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H="1" flipV="1">
            <a:off x="107504" y="2489604"/>
            <a:ext cx="56" cy="331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a:off x="179504" y="5733264"/>
            <a:ext cx="0" cy="14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H="1" flipV="1">
            <a:off x="2123672" y="2492896"/>
            <a:ext cx="56" cy="3348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flipV="1">
            <a:off x="3939914" y="2492896"/>
            <a:ext cx="56" cy="338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H="1" flipV="1">
            <a:off x="5940096" y="2484694"/>
            <a:ext cx="56" cy="338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H="1" flipV="1">
            <a:off x="7612378" y="2492896"/>
            <a:ext cx="56" cy="331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179504" y="4797160"/>
            <a:ext cx="0" cy="14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179504" y="3861056"/>
            <a:ext cx="0" cy="14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2179686" y="5773188"/>
            <a:ext cx="0" cy="14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2179686" y="4829244"/>
            <a:ext cx="0" cy="14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2179686" y="3909182"/>
            <a:ext cx="0" cy="14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4046012" y="5771230"/>
            <a:ext cx="0" cy="18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4049952" y="4819084"/>
            <a:ext cx="0" cy="18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a:off x="4049951" y="3899022"/>
            <a:ext cx="0" cy="18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rot="5400000">
            <a:off x="6014110" y="5771230"/>
            <a:ext cx="0" cy="18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6014110" y="4811244"/>
            <a:ext cx="0" cy="18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5400000">
            <a:off x="6006270" y="3915064"/>
            <a:ext cx="0" cy="18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7672252" y="5733264"/>
            <a:ext cx="0" cy="14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5400000">
            <a:off x="7676191" y="4869168"/>
            <a:ext cx="0" cy="14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7684378" y="3933064"/>
            <a:ext cx="0" cy="14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Rectangle 130"/>
          <p:cNvSpPr/>
          <p:nvPr/>
        </p:nvSpPr>
        <p:spPr>
          <a:xfrm>
            <a:off x="-36512" y="44624"/>
            <a:ext cx="2736000" cy="792088"/>
          </a:xfrm>
          <a:prstGeom prst="rect">
            <a:avLst/>
          </a:prstGeom>
          <a:noFill/>
          <a:ln w="19050">
            <a:no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d-ID" sz="1400" b="1" i="1" kern="1200" dirty="0" smtClean="0">
                <a:solidFill>
                  <a:sysClr val="windowText" lastClr="000000"/>
                </a:solidFill>
                <a:latin typeface="Arial Black" pitchFamily="34" charset="0"/>
                <a:cs typeface="Arial" pitchFamily="34" charset="0"/>
              </a:rPr>
              <a:t>struktur organisasi BAPPEDA</a:t>
            </a:r>
          </a:p>
          <a:p>
            <a:pPr lvl="0" algn="ctr" defTabSz="444500">
              <a:lnSpc>
                <a:spcPct val="90000"/>
              </a:lnSpc>
              <a:spcBef>
                <a:spcPct val="0"/>
              </a:spcBef>
              <a:spcAft>
                <a:spcPct val="35000"/>
              </a:spcAft>
            </a:pPr>
            <a:r>
              <a:rPr lang="id-ID" sz="1400" b="1" i="1" dirty="0" smtClean="0">
                <a:solidFill>
                  <a:srgbClr val="FF0000"/>
                </a:solidFill>
                <a:latin typeface="Arial Black" pitchFamily="34" charset="0"/>
                <a:cs typeface="Arial" pitchFamily="34" charset="0"/>
              </a:rPr>
              <a:t>pasal 4 (ayat 1 – 7)</a:t>
            </a:r>
            <a:endParaRPr lang="id-ID" sz="1400" b="1" i="1" kern="1200" dirty="0">
              <a:solidFill>
                <a:srgbClr val="FF0000"/>
              </a:solidFill>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488" y="1844824"/>
            <a:ext cx="8280000" cy="31683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9263" lvl="0" indent="-449263" fontAlgn="base"/>
            <a:r>
              <a:rPr lang="id-ID" sz="2400" dirty="0" smtClean="0">
                <a:solidFill>
                  <a:schemeClr val="tx1"/>
                </a:solidFill>
                <a:latin typeface="Arial Black" pitchFamily="34" charset="0"/>
              </a:rPr>
              <a:t>2.	Sub Bidang kependudukan dan kesejahteraan sosial mempunyai tugas melakukan penyusunan perencanaan pembangunan dan perencanaan penganggaran pembangunan, pelaksanaan perencanaan pembangunan, pengendalian dan evaluasi perencanaan pembangunan sub bidang kependudukan dan kesejahteraan sosial.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488" y="1700808"/>
            <a:ext cx="8280000" cy="345638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9263" lvl="0" indent="-449263" fontAlgn="base"/>
            <a:r>
              <a:rPr lang="id-ID" sz="2400" dirty="0" smtClean="0">
                <a:solidFill>
                  <a:schemeClr val="tx1"/>
                </a:solidFill>
                <a:latin typeface="Arial Black" pitchFamily="34" charset="0"/>
              </a:rPr>
              <a:t>3.	Sub Bidang keistimewaan Aceh, pemerintah-an dan kelembagaan mempunyai tugas melakukan penyusunan perencanaan pem-bangunan dan perencanaan penganggaran pembangunan, pelaksanaan perencanaan pembangunan, pengendalian dan evaluasi perencanaan pembangunan sub bidang keistimewaan Aceh, pemerintahan dan kelembagaan.</a:t>
            </a:r>
            <a:endParaRPr lang="id-ID" sz="2300" dirty="0">
              <a:solidFill>
                <a:schemeClr val="tx1"/>
              </a:solidFill>
              <a:latin typeface="Arial Black"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488" y="1628800"/>
            <a:ext cx="8280000" cy="345638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b="1" dirty="0" smtClean="0">
                <a:solidFill>
                  <a:srgbClr val="0000CC"/>
                </a:solidFill>
                <a:latin typeface="Arial Black" pitchFamily="34" charset="0"/>
              </a:rPr>
              <a:t>BIDANG PERENCANAAN PEMBANGUNAN INFRASTRUKTUR DAN EKONOMI</a:t>
            </a:r>
            <a:endParaRPr lang="id-ID" sz="2800" b="1" dirty="0" smtClean="0">
              <a:solidFill>
                <a:schemeClr val="tx1"/>
              </a:solidFill>
              <a:latin typeface="Arial Black" pitchFamily="34" charset="0"/>
            </a:endParaRPr>
          </a:p>
          <a:p>
            <a:endParaRPr lang="id-ID" sz="2400" b="1" dirty="0" smtClean="0">
              <a:solidFill>
                <a:schemeClr val="tx1"/>
              </a:solidFill>
              <a:latin typeface="Arial Black" pitchFamily="34" charset="0"/>
            </a:endParaRPr>
          </a:p>
          <a:p>
            <a:pPr fontAlgn="base"/>
            <a:r>
              <a:rPr lang="id-ID" sz="2400" dirty="0" smtClean="0">
                <a:solidFill>
                  <a:schemeClr val="tx1"/>
                </a:solidFill>
                <a:latin typeface="Arial Black" pitchFamily="34" charset="0"/>
              </a:rPr>
              <a:t>Mempunyai tugas pokok (</a:t>
            </a:r>
            <a:r>
              <a:rPr lang="id-ID" sz="2400" dirty="0" smtClean="0">
                <a:solidFill>
                  <a:srgbClr val="FF0000"/>
                </a:solidFill>
                <a:latin typeface="Arial Black" pitchFamily="34" charset="0"/>
              </a:rPr>
              <a:t>pasl 18</a:t>
            </a:r>
            <a:r>
              <a:rPr lang="id-ID" sz="2400" dirty="0" smtClean="0">
                <a:solidFill>
                  <a:schemeClr val="tx1"/>
                </a:solidFill>
                <a:latin typeface="Arial Black" pitchFamily="34" charset="0"/>
              </a:rPr>
              <a:t>) penyusunan perencanaan pembangunan dan perencanaan penganggaran, pelaksanaan perencanaan pembangunan, pengendalian dan evaluasi perencanaan pembangunan bidang infrastruktur dan ekonomi.</a:t>
            </a:r>
            <a:endParaRPr lang="id-ID" sz="2400" dirty="0">
              <a:solidFill>
                <a:schemeClr val="tx1"/>
              </a:solidFill>
              <a:latin typeface="Arial Black"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488" y="764704"/>
            <a:ext cx="8280000" cy="547260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id-ID" sz="2300" dirty="0" smtClean="0">
                <a:solidFill>
                  <a:schemeClr val="tx1"/>
                </a:solidFill>
                <a:latin typeface="Arial Black" pitchFamily="34" charset="0"/>
              </a:rPr>
              <a:t>Mempunyai fungsi (</a:t>
            </a:r>
            <a:r>
              <a:rPr lang="id-ID" sz="2300" dirty="0" smtClean="0">
                <a:solidFill>
                  <a:srgbClr val="FF0000"/>
                </a:solidFill>
                <a:latin typeface="Arial Black" pitchFamily="34" charset="0"/>
              </a:rPr>
              <a:t>pasal 19</a:t>
            </a:r>
            <a:r>
              <a:rPr lang="id-ID" sz="2300" dirty="0" smtClean="0">
                <a:solidFill>
                  <a:schemeClr val="tx1"/>
                </a:solidFill>
                <a:latin typeface="Arial Black" pitchFamily="34" charset="0"/>
              </a:rPr>
              <a:t>) :</a:t>
            </a:r>
          </a:p>
          <a:p>
            <a:pPr marL="352425" lvl="0" indent="-352425" fontAlgn="base"/>
            <a:r>
              <a:rPr lang="id-ID" sz="2200" dirty="0" smtClean="0">
                <a:solidFill>
                  <a:schemeClr val="tx1"/>
                </a:solidFill>
                <a:latin typeface="Arial Black" pitchFamily="34" charset="0"/>
              </a:rPr>
              <a:t>a.	Perumusan kebijakan perencanaan pembangunan daerah pada bidang infrastruktur dan ekonomi; </a:t>
            </a:r>
          </a:p>
          <a:p>
            <a:pPr marL="352425" lvl="0" indent="-352425" fontAlgn="base"/>
            <a:r>
              <a:rPr lang="id-ID" sz="2200" dirty="0" smtClean="0">
                <a:solidFill>
                  <a:schemeClr val="tx1"/>
                </a:solidFill>
                <a:latin typeface="Arial Black" pitchFamily="34" charset="0"/>
              </a:rPr>
              <a:t>b.	Penyelenggaraan, pengkoordinasian dan sinkro-nisasi perencanaan pembangunan dan perencana-an penganganggaran pembangunan daerah pada urusan kehutanan, energi dan sumber daya mineral, lingkungan hidup, perhubungan, pekerja-an umum dan penataan ruang, perumahan rakyat dan kawasan permukiman, pertanahan, penelitian dan pengembangan, komunikasi dan informatika, statistik, persandian, kedaruratan, dan perikanan, pariwisata, pertanian, perdagangan, perindustri-an, transmigrasi, tenaga kerja, pangan, koperasi, usaha kecil dan menengah, penanaman modal, keuangan;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488" y="1340768"/>
            <a:ext cx="8280000" cy="446449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9263" lvl="0" indent="-449263" fontAlgn="base"/>
            <a:r>
              <a:rPr lang="id-ID" sz="2400" dirty="0" smtClean="0">
                <a:solidFill>
                  <a:schemeClr val="tx1"/>
                </a:solidFill>
                <a:latin typeface="Arial Black" pitchFamily="34" charset="0"/>
              </a:rPr>
              <a:t>c.	Pelaksanaan penyusunan perencanaan pem-bangunan daerah bidang infrastruktur dan ekonomi; </a:t>
            </a:r>
          </a:p>
          <a:p>
            <a:pPr marL="449263" lvl="0" indent="-449263" fontAlgn="base"/>
            <a:r>
              <a:rPr lang="id-ID" sz="2400" dirty="0" smtClean="0">
                <a:solidFill>
                  <a:schemeClr val="tx1"/>
                </a:solidFill>
                <a:latin typeface="Arial Black" pitchFamily="34" charset="0"/>
              </a:rPr>
              <a:t>d.	Pembinaan dan pengendalian teknis monitoring dan evaluasi pembangunan di bidang infrastruktur dan ekonomi; </a:t>
            </a:r>
          </a:p>
          <a:p>
            <a:pPr marL="449263" lvl="0" indent="-449263" fontAlgn="base"/>
            <a:r>
              <a:rPr lang="id-ID" sz="2400" dirty="0" smtClean="0">
                <a:solidFill>
                  <a:schemeClr val="tx1"/>
                </a:solidFill>
                <a:latin typeface="Arial Black" pitchFamily="34" charset="0"/>
              </a:rPr>
              <a:t>e.	Pelaksanaan tugas lain yang diberikan oleh Kepala Badan, sesuai dengan tugas dan fungsinya; dan</a:t>
            </a:r>
          </a:p>
          <a:p>
            <a:pPr marL="449263" lvl="0" indent="-449263" fontAlgn="base"/>
            <a:r>
              <a:rPr lang="id-ID" sz="2400" dirty="0" smtClean="0">
                <a:solidFill>
                  <a:schemeClr val="tx1"/>
                </a:solidFill>
                <a:latin typeface="Arial Black" pitchFamily="34" charset="0"/>
              </a:rPr>
              <a:t>f.	Menyediakan laporan pelaksanaan tugas dan fungsi serta tugas lainnya.</a:t>
            </a:r>
            <a:endParaRPr lang="id-ID" sz="2400" dirty="0">
              <a:solidFill>
                <a:schemeClr val="tx1"/>
              </a:solidFill>
              <a:latin typeface="Arial Black"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488" y="1556792"/>
            <a:ext cx="8280000" cy="396044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b="1" dirty="0" smtClean="0">
                <a:solidFill>
                  <a:srgbClr val="0000CC"/>
                </a:solidFill>
                <a:latin typeface="Arial Black" pitchFamily="34" charset="0"/>
              </a:rPr>
              <a:t>Bidang Perencanaan Pembangunan Infra-struktur dan Ekonomi membawahi </a:t>
            </a:r>
            <a:r>
              <a:rPr lang="id-ID" sz="2400" dirty="0" smtClean="0">
                <a:solidFill>
                  <a:srgbClr val="0000CC"/>
                </a:solidFill>
                <a:latin typeface="Arial Black" pitchFamily="34" charset="0"/>
              </a:rPr>
              <a:t>(</a:t>
            </a:r>
            <a:r>
              <a:rPr lang="id-ID" sz="2400" dirty="0" smtClean="0">
                <a:solidFill>
                  <a:srgbClr val="FF0000"/>
                </a:solidFill>
                <a:latin typeface="Arial Black" pitchFamily="34" charset="0"/>
              </a:rPr>
              <a:t>pasal 20</a:t>
            </a:r>
            <a:r>
              <a:rPr lang="id-ID" sz="2400" dirty="0" smtClean="0">
                <a:solidFill>
                  <a:srgbClr val="0000CC"/>
                </a:solidFill>
                <a:latin typeface="Arial Black" pitchFamily="34" charset="0"/>
              </a:rPr>
              <a:t>) :</a:t>
            </a:r>
            <a:endParaRPr lang="id-ID" sz="2400" dirty="0" smtClean="0">
              <a:solidFill>
                <a:schemeClr val="tx1"/>
              </a:solidFill>
              <a:latin typeface="Arial Black" pitchFamily="34" charset="0"/>
            </a:endParaRPr>
          </a:p>
          <a:p>
            <a:endParaRPr lang="id-ID" sz="2400" dirty="0" smtClean="0">
              <a:solidFill>
                <a:schemeClr val="tx1"/>
              </a:solidFill>
              <a:latin typeface="Arial Black" pitchFamily="34" charset="0"/>
            </a:endParaRPr>
          </a:p>
          <a:p>
            <a:pPr marL="449263" lvl="0" indent="-449263" fontAlgn="base"/>
            <a:r>
              <a:rPr lang="id-ID" sz="2400" dirty="0" smtClean="0">
                <a:solidFill>
                  <a:schemeClr val="tx1"/>
                </a:solidFill>
                <a:latin typeface="Arial Black" pitchFamily="34" charset="0"/>
              </a:rPr>
              <a:t>1.	Sub Bidang infrastruktur mempunyai tugas melakukan penyusunan perencanaan pem-bangunan dan perencanaan penganggaran pembangunan, pelaksanaan perencanaan pembangunan, pengendalian dan evaluasi perencanaan pembangunan sub bidang infrastruktur.</a:t>
            </a:r>
            <a:endParaRPr lang="id-ID"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488" y="1916832"/>
            <a:ext cx="8280000" cy="31683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9263" lvl="0" indent="-449263" fontAlgn="base"/>
            <a:r>
              <a:rPr lang="id-ID" sz="2400" dirty="0" smtClean="0">
                <a:solidFill>
                  <a:schemeClr val="tx1"/>
                </a:solidFill>
                <a:latin typeface="Arial Black" pitchFamily="34" charset="0"/>
              </a:rPr>
              <a:t>2.	Sub Bidang sumberdaya alam dan lingkungan hidup </a:t>
            </a:r>
            <a:r>
              <a:rPr lang="id-ID" sz="2300" dirty="0" smtClean="0">
                <a:solidFill>
                  <a:schemeClr val="tx1"/>
                </a:solidFill>
                <a:latin typeface="Arial Black" pitchFamily="34" charset="0"/>
              </a:rPr>
              <a:t>mempunyai tugas melakukan penyusun-</a:t>
            </a:r>
            <a:r>
              <a:rPr lang="id-ID" sz="2400" dirty="0" smtClean="0">
                <a:solidFill>
                  <a:schemeClr val="tx1"/>
                </a:solidFill>
                <a:latin typeface="Arial Black" pitchFamily="34" charset="0"/>
              </a:rPr>
              <a:t>an perencanaan pembangunan dan perencanaan penganggaran pembangunan, pelaksanaan perencanaan pembangunan, pengendalian dan evaluasi perencanaan pembangunan sub bidang sumberdaya alam dan lingkungan hidup. </a:t>
            </a:r>
            <a:endParaRPr lang="id-ID"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488" y="1772816"/>
            <a:ext cx="8280000" cy="338437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9263" lvl="0" indent="-449263" fontAlgn="base"/>
            <a:r>
              <a:rPr lang="id-ID" sz="2400" dirty="0" smtClean="0">
                <a:solidFill>
                  <a:schemeClr val="tx1"/>
                </a:solidFill>
                <a:latin typeface="Arial Black" pitchFamily="34" charset="0"/>
              </a:rPr>
              <a:t>3.	Sub Bidang pengembangan ekonomi dan investasi mempunyai tugas melakukan penyusunan perencanaan pembangunan dan perencanaan penganggaran pembangunan, pelaksanaan perencanaan pembangunan, pengendalian dan evaluasi perencanaan pembangunan sub bidang pengembangan ekonomi dan investasi.</a:t>
            </a:r>
            <a:endParaRPr lang="id-ID"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488" y="1412776"/>
            <a:ext cx="8280000" cy="410445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b="1" dirty="0" smtClean="0">
                <a:solidFill>
                  <a:srgbClr val="0000CC"/>
                </a:solidFill>
                <a:latin typeface="Arial Black" pitchFamily="34" charset="0"/>
              </a:rPr>
              <a:t>BIDANG PROGRAM DAN PENDANAAN PEMBANGUNAN</a:t>
            </a:r>
            <a:endParaRPr lang="id-ID" sz="2800" b="1" dirty="0" smtClean="0">
              <a:solidFill>
                <a:schemeClr val="tx1"/>
              </a:solidFill>
              <a:latin typeface="Arial Black" pitchFamily="34" charset="0"/>
            </a:endParaRPr>
          </a:p>
          <a:p>
            <a:endParaRPr lang="id-ID" sz="2400" b="1" dirty="0" smtClean="0">
              <a:solidFill>
                <a:schemeClr val="tx1"/>
              </a:solidFill>
              <a:latin typeface="Arial Black" pitchFamily="34" charset="0"/>
            </a:endParaRPr>
          </a:p>
          <a:p>
            <a:pPr fontAlgn="base"/>
            <a:r>
              <a:rPr lang="id-ID" sz="2400" dirty="0" smtClean="0">
                <a:solidFill>
                  <a:schemeClr val="tx1"/>
                </a:solidFill>
                <a:latin typeface="Arial Black" pitchFamily="34" charset="0"/>
              </a:rPr>
              <a:t>mempunyai tugas pokok (</a:t>
            </a:r>
            <a:r>
              <a:rPr lang="id-ID" sz="2400" dirty="0" smtClean="0">
                <a:solidFill>
                  <a:srgbClr val="FF0000"/>
                </a:solidFill>
                <a:latin typeface="Arial Black" pitchFamily="34" charset="0"/>
              </a:rPr>
              <a:t>pasl 22</a:t>
            </a:r>
            <a:r>
              <a:rPr lang="id-ID" sz="2400" dirty="0" smtClean="0">
                <a:solidFill>
                  <a:schemeClr val="tx1"/>
                </a:solidFill>
                <a:latin typeface="Arial Black" pitchFamily="34" charset="0"/>
              </a:rPr>
              <a:t>) melaksanakan penyusunan perencanaan dan pendanaan pembangunan, pengembangan perencanaan pembangunan, koordinasi perencanaan dan pendanaan pembangunan, dan pelaksanaan kebijakan daerah di bidang program dan pendanaan pembangunan</a:t>
            </a:r>
            <a:endParaRPr lang="id-ID" sz="2400" dirty="0">
              <a:solidFill>
                <a:schemeClr val="tx1"/>
              </a:solidFill>
              <a:latin typeface="Arial Black"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828504" y="677589"/>
            <a:ext cx="8135984"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Mempunyai fungsi (</a:t>
            </a:r>
            <a:r>
              <a:rPr kumimoji="0" lang="id-ID" sz="2300" b="0" i="0" u="none" strike="noStrike" cap="none" normalizeH="0" baseline="0" dirty="0" smtClean="0">
                <a:ln>
                  <a:noFill/>
                </a:ln>
                <a:solidFill>
                  <a:srgbClr val="FF0000"/>
                </a:solidFill>
                <a:effectLst/>
                <a:latin typeface="Arial Black" pitchFamily="34" charset="0"/>
                <a:ea typeface="Times New Roman" pitchFamily="18" charset="0"/>
                <a:cs typeface="Times New Roman" pitchFamily="18" charset="0"/>
              </a:rPr>
              <a:t>pasal 23</a:t>
            </a: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a:t>
            </a:r>
            <a:endParaRPr kumimoji="0" lang="id-ID" sz="2300" b="0" i="0" u="none" strike="noStrike" cap="none" normalizeH="0" baseline="0" dirty="0" smtClean="0">
              <a:ln>
                <a:noFill/>
              </a:ln>
              <a:solidFill>
                <a:schemeClr val="tx1"/>
              </a:solidFill>
              <a:effectLst/>
              <a:latin typeface="Arial Black" pitchFamily="34" charset="0"/>
              <a:cs typeface="Arial" pitchFamily="34" charset="0"/>
            </a:endParaRPr>
          </a:p>
          <a:p>
            <a:pPr marL="352425" marR="0" lvl="0" indent="-352425" algn="l" defTabSz="914400" rtl="0" eaLnBrk="0" fontAlgn="base" latinLnBrk="0" hangingPunct="0">
              <a:lnSpc>
                <a:spcPct val="100000"/>
              </a:lnSpc>
              <a:spcBef>
                <a:spcPct val="0"/>
              </a:spcBef>
              <a:spcAft>
                <a:spcPct val="0"/>
              </a:spcAft>
              <a:buClrTx/>
              <a:buSzTx/>
              <a:tabLst/>
            </a:pPr>
            <a:r>
              <a:rPr kumimoji="0" lang="id-ID" sz="22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a.	Melaksanakan penyusunan perencanaan dan pendanaan pembangunan daerah meliputi perencanaan jangka panjang, jangka menengah dan jangka pendek;</a:t>
            </a:r>
            <a:endParaRPr kumimoji="0" lang="id-ID" sz="2200" b="0" i="0" u="none" strike="noStrike" cap="none" normalizeH="0" baseline="0" dirty="0" smtClean="0">
              <a:ln>
                <a:noFill/>
              </a:ln>
              <a:solidFill>
                <a:schemeClr val="tx1"/>
              </a:solidFill>
              <a:effectLst/>
              <a:latin typeface="Arial Black" pitchFamily="34" charset="0"/>
              <a:cs typeface="Arial" pitchFamily="34" charset="0"/>
            </a:endParaRPr>
          </a:p>
          <a:p>
            <a:pPr marL="352425" marR="0" lvl="0" indent="-352425" algn="l" defTabSz="914400" rtl="0" eaLnBrk="0" fontAlgn="base" latinLnBrk="0" hangingPunct="0">
              <a:lnSpc>
                <a:spcPct val="100000"/>
              </a:lnSpc>
              <a:spcBef>
                <a:spcPct val="0"/>
              </a:spcBef>
              <a:spcAft>
                <a:spcPct val="0"/>
              </a:spcAft>
              <a:buClrTx/>
              <a:buSzTx/>
              <a:tabLst/>
            </a:pPr>
            <a:r>
              <a:rPr kumimoji="0" lang="id-ID" sz="22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b.	Menyelenggarakan koordinasi, pembinaan, fasilitasi dan pelaksanaan urusan pemerintahan di bidang </a:t>
            </a:r>
            <a:r>
              <a:rPr kumimoji="0" lang="id-ID" sz="22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program</a:t>
            </a:r>
            <a:r>
              <a:rPr kumimoji="0" lang="id-ID" sz="22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dan pendanaan pembangunan daerah;</a:t>
            </a:r>
            <a:endParaRPr kumimoji="0" lang="id-ID" sz="2200" b="0" i="0" u="none" strike="noStrike" cap="none" normalizeH="0" baseline="0" dirty="0" smtClean="0">
              <a:ln>
                <a:noFill/>
              </a:ln>
              <a:solidFill>
                <a:schemeClr val="tx1"/>
              </a:solidFill>
              <a:effectLst/>
              <a:latin typeface="Arial Black" pitchFamily="34" charset="0"/>
              <a:cs typeface="Arial" pitchFamily="34" charset="0"/>
            </a:endParaRPr>
          </a:p>
          <a:p>
            <a:pPr marL="352425" marR="0" lvl="0" indent="-352425" algn="l" defTabSz="914400" rtl="0" eaLnBrk="0" fontAlgn="base" latinLnBrk="0" hangingPunct="0">
              <a:lnSpc>
                <a:spcPct val="100000"/>
              </a:lnSpc>
              <a:spcBef>
                <a:spcPct val="0"/>
              </a:spcBef>
              <a:spcAft>
                <a:spcPct val="0"/>
              </a:spcAft>
              <a:buClrTx/>
              <a:buSzTx/>
              <a:tabLst/>
            </a:pPr>
            <a:r>
              <a:rPr kumimoji="0" lang="id-ID" sz="22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c.	Menyelenggarakan pengembangan perencanaan pembangunan daerah;</a:t>
            </a:r>
            <a:endParaRPr kumimoji="0" lang="id-ID" sz="2200" b="0" i="0" u="none" strike="noStrike" cap="none" normalizeH="0" baseline="0" dirty="0" smtClean="0">
              <a:ln>
                <a:noFill/>
              </a:ln>
              <a:solidFill>
                <a:schemeClr val="tx1"/>
              </a:solidFill>
              <a:effectLst/>
              <a:latin typeface="Arial Black" pitchFamily="34" charset="0"/>
              <a:cs typeface="Arial" pitchFamily="34" charset="0"/>
            </a:endParaRPr>
          </a:p>
          <a:p>
            <a:pPr marL="352425" marR="0" lvl="0" indent="-352425" algn="l" defTabSz="914400" rtl="0" eaLnBrk="0" fontAlgn="base" latinLnBrk="0" hangingPunct="0">
              <a:lnSpc>
                <a:spcPct val="100000"/>
              </a:lnSpc>
              <a:spcBef>
                <a:spcPct val="0"/>
              </a:spcBef>
              <a:spcAft>
                <a:spcPct val="0"/>
              </a:spcAft>
              <a:buClrTx/>
              <a:buSzTx/>
              <a:tabLst/>
            </a:pPr>
            <a:r>
              <a:rPr kumimoji="0" lang="id-ID" sz="22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d.	Menyelenggarakan koordinasi, pembinaan, fasilitasi penyusunan perencanaan dan pendanaan di tingkat SKPK; </a:t>
            </a:r>
            <a:endParaRPr kumimoji="0" lang="id-ID" sz="2200" b="0" i="0" u="none" strike="noStrike" cap="none" normalizeH="0" baseline="0" dirty="0" smtClean="0">
              <a:ln>
                <a:noFill/>
              </a:ln>
              <a:solidFill>
                <a:schemeClr val="tx1"/>
              </a:solidFill>
              <a:effectLst/>
              <a:latin typeface="Arial Black" pitchFamily="34" charset="0"/>
              <a:cs typeface="Arial" pitchFamily="34" charset="0"/>
            </a:endParaRPr>
          </a:p>
          <a:p>
            <a:pPr marL="352425" marR="0" lvl="0" indent="-352425" algn="l" defTabSz="914400" rtl="0" eaLnBrk="0" fontAlgn="base" latinLnBrk="0" hangingPunct="0">
              <a:lnSpc>
                <a:spcPct val="100000"/>
              </a:lnSpc>
              <a:spcBef>
                <a:spcPct val="0"/>
              </a:spcBef>
              <a:spcAft>
                <a:spcPct val="0"/>
              </a:spcAft>
              <a:buClrTx/>
              <a:buSzTx/>
              <a:tabLst/>
            </a:pPr>
            <a:r>
              <a:rPr kumimoji="0" lang="id-ID" sz="22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e.	Pelaksanaan tugas lain, yang diberikan oleh Kepala Badan, sesuai dengan tugas dan fungsinya.</a:t>
            </a:r>
            <a:endParaRPr kumimoji="0" lang="id-ID" sz="22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72816"/>
            <a:ext cx="9144000" cy="32403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4000" dirty="0" smtClean="0">
                <a:solidFill>
                  <a:srgbClr val="0000CC"/>
                </a:solidFill>
                <a:latin typeface="Arial Black" pitchFamily="34" charset="0"/>
              </a:rPr>
              <a:t>TUGAS POKOK DAN FUNGSI</a:t>
            </a:r>
          </a:p>
          <a:p>
            <a:pPr algn="ctr"/>
            <a:r>
              <a:rPr lang="id-ID" sz="2400" dirty="0" smtClean="0">
                <a:solidFill>
                  <a:schemeClr val="tx1"/>
                </a:solidFill>
                <a:latin typeface="Arial Black" pitchFamily="34" charset="0"/>
              </a:rPr>
              <a:t>BADAN PERENCANAAN PEMBANGUNAN DAERAH</a:t>
            </a:r>
            <a:endParaRPr lang="id-ID" sz="2400" dirty="0">
              <a:solidFill>
                <a:schemeClr val="tx1"/>
              </a:solidFill>
              <a:latin typeface="Arial Black"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11560" y="1556792"/>
            <a:ext cx="8280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457200" algn="l"/>
              </a:tabLst>
            </a:pPr>
            <a:r>
              <a:rPr lang="id-ID" sz="2400" b="1" dirty="0" smtClean="0">
                <a:solidFill>
                  <a:srgbClr val="0000CC"/>
                </a:solidFill>
                <a:latin typeface="Arial Black" pitchFamily="34" charset="0"/>
              </a:rPr>
              <a:t>Bidang Program dan Pendanaan Pembangunan, membawahi (</a:t>
            </a:r>
            <a:r>
              <a:rPr lang="id-ID" sz="2400" b="1" dirty="0" smtClean="0">
                <a:solidFill>
                  <a:srgbClr val="FF0000"/>
                </a:solidFill>
                <a:latin typeface="Arial Black" pitchFamily="34" charset="0"/>
              </a:rPr>
              <a:t>pasal 24</a:t>
            </a:r>
            <a:r>
              <a:rPr lang="id-ID" sz="2400" b="1" dirty="0" smtClean="0">
                <a:solidFill>
                  <a:srgbClr val="0000CC"/>
                </a:solidFill>
                <a:latin typeface="Arial Black" pitchFamily="34" charset="0"/>
              </a:rPr>
              <a:t>):</a:t>
            </a:r>
            <a:endParaRPr lang="id-ID" sz="2400" b="1" dirty="0" smtClean="0">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pP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1.	Sub Bidang </a:t>
            </a: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penyusunan perencanaan pem-bangunan</a:t>
            </a: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mempunyai tugas melakukan penyusunan perencanaan pembangunan, koordinasi perencanaan pembangunan, dan pelaksanaan kebijakan daerah di sub bidang penyusunan perencanaan pembangunan daerah.</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11560" y="2132856"/>
            <a:ext cx="8280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49263" marR="0" lvl="0" indent="-449263" algn="l" defTabSz="914400" rtl="0" eaLnBrk="0" fontAlgn="base" latinLnBrk="0" hangingPunct="0">
              <a:lnSpc>
                <a:spcPct val="100000"/>
              </a:lnSpc>
              <a:spcBef>
                <a:spcPct val="0"/>
              </a:spcBef>
              <a:spcAft>
                <a:spcPct val="0"/>
              </a:spcAft>
              <a:buClrTx/>
              <a:buSzTx/>
            </a:pP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2.	Sub Bidang p</a:t>
            </a: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engembangan perencanaan pembangunan</a:t>
            </a: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mempunyai tugas melakukan penyusunan perencanaan pembangunan, koordinasi perencanaan pembangunan, dan pelaksanaan kebijakan daerah di sub bidang pengembangan perencanaan pembangunan daerah.</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11560" y="2204864"/>
            <a:ext cx="8280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49263" marR="0" lvl="0" indent="-449263" algn="l" defTabSz="914400" rtl="0" eaLnBrk="0" fontAlgn="base" latinLnBrk="0" hangingPunct="0">
              <a:lnSpc>
                <a:spcPct val="100000"/>
              </a:lnSpc>
              <a:spcBef>
                <a:spcPct val="0"/>
              </a:spcBef>
              <a:spcAft>
                <a:spcPct val="0"/>
              </a:spcAft>
              <a:buClrTx/>
              <a:buSzTx/>
            </a:pP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3.	Sub Bidang pembiayaan dan pendanaan pembangunan mempunyai tugas melakukan penyusunan perencanaan pembangunan, koordinasi perencanaan pembangunan, dan pelaksanaan kebijakan daerah sub bidang pembiayaan dan pendanaan pembangunan.</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488" y="1556792"/>
            <a:ext cx="8280000" cy="36004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b="1" dirty="0" smtClean="0">
                <a:solidFill>
                  <a:srgbClr val="0000CC"/>
                </a:solidFill>
                <a:latin typeface="Arial Black" pitchFamily="34" charset="0"/>
              </a:rPr>
              <a:t>BIDANG PENGENDALIAN DAN EVALUASI PEMBANGUNAN</a:t>
            </a:r>
            <a:endParaRPr lang="id-ID" sz="2800" dirty="0" smtClean="0">
              <a:solidFill>
                <a:srgbClr val="0000CC"/>
              </a:solidFill>
              <a:latin typeface="Arial Black" pitchFamily="34" charset="0"/>
            </a:endParaRPr>
          </a:p>
          <a:p>
            <a:endParaRPr lang="id-ID" sz="2400" b="1" dirty="0" smtClean="0">
              <a:solidFill>
                <a:schemeClr val="tx1"/>
              </a:solidFill>
              <a:latin typeface="Arial Black" pitchFamily="34" charset="0"/>
            </a:endParaRPr>
          </a:p>
          <a:p>
            <a:pPr fontAlgn="base"/>
            <a:r>
              <a:rPr lang="id-ID" sz="2400" dirty="0" smtClean="0">
                <a:solidFill>
                  <a:schemeClr val="tx1"/>
                </a:solidFill>
                <a:latin typeface="Arial Black" pitchFamily="34" charset="0"/>
              </a:rPr>
              <a:t>Mempunyai tugas pokok (</a:t>
            </a:r>
            <a:r>
              <a:rPr lang="id-ID" sz="2400" dirty="0" smtClean="0">
                <a:solidFill>
                  <a:srgbClr val="FF0000"/>
                </a:solidFill>
                <a:latin typeface="Arial Black" pitchFamily="34" charset="0"/>
              </a:rPr>
              <a:t>pasl 26</a:t>
            </a:r>
            <a:r>
              <a:rPr lang="id-ID" sz="2400" dirty="0" smtClean="0">
                <a:solidFill>
                  <a:schemeClr val="tx1"/>
                </a:solidFill>
                <a:latin typeface="Arial Black" pitchFamily="34" charset="0"/>
              </a:rPr>
              <a:t>) mengkoordinasian pengendalian pembangunan daerah, meng-evaluasi hasil pelaksanaan rencana pembangun-an daerah, penyediaan data, dan informasi untuk perencanaan pembangunan.</a:t>
            </a:r>
            <a:endParaRPr lang="id-ID" sz="2400" dirty="0">
              <a:solidFill>
                <a:schemeClr val="tx1"/>
              </a:solidFill>
              <a:latin typeface="Arial Black"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827584" y="1199649"/>
            <a:ext cx="806489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Mempunyai fungsi (</a:t>
            </a:r>
            <a:r>
              <a:rPr kumimoji="0" lang="id-ID" sz="2400" b="0" i="0" u="none" strike="noStrike" cap="none" normalizeH="0" baseline="0" dirty="0" smtClean="0">
                <a:ln>
                  <a:noFill/>
                </a:ln>
                <a:solidFill>
                  <a:srgbClr val="FF0000"/>
                </a:solidFill>
                <a:effectLst/>
                <a:latin typeface="Arial Black" pitchFamily="34" charset="0"/>
                <a:ea typeface="Times New Roman" pitchFamily="18" charset="0"/>
                <a:cs typeface="Times New Roman" pitchFamily="18" charset="0"/>
              </a:rPr>
              <a:t>pasal27</a:t>
            </a: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pP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a.	Menyelenggarakan koordinasi, pembinaan, fasilitasi dan pelaksanaan urusan pemerintahan di bidang </a:t>
            </a: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pengendalian rencana</a:t>
            </a: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pembangunan daerah.</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pP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b.	Menyelenggarakan koordinasi, pembinaan, fasilitasi </a:t>
            </a: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evaluasi hasil pelaksanaan rencana</a:t>
            </a: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pembangunan daerah.</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pP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c.	Penyediaan data dan informasi untuk penyusunan rencana pembangunan daerah.</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pP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d.	Pelaksanaan tugas lain, yang diberikan oleh Kepala Badan, sesuai dengan tugas dan fungsinya.</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611560" y="1453426"/>
            <a:ext cx="828092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id-ID" sz="2400" b="0" i="0" u="none" strike="noStrike" cap="none" normalizeH="0" baseline="0" dirty="0" smtClean="0">
                <a:ln>
                  <a:noFill/>
                </a:ln>
                <a:solidFill>
                  <a:srgbClr val="0000CC"/>
                </a:solidFill>
                <a:effectLst/>
                <a:latin typeface="Arial Black" pitchFamily="34" charset="0"/>
                <a:ea typeface="Times New Roman" pitchFamily="18" charset="0"/>
                <a:cs typeface="Times New Roman" pitchFamily="18" charset="0"/>
              </a:rPr>
              <a:t>Bidang Pengendalian dan Evaluasi Pembangunan membawahi (</a:t>
            </a:r>
            <a:r>
              <a:rPr kumimoji="0" lang="id-ID" sz="2400" b="0" i="0" u="none" strike="noStrike" cap="none" normalizeH="0" baseline="0" dirty="0" smtClean="0">
                <a:ln>
                  <a:noFill/>
                </a:ln>
                <a:solidFill>
                  <a:srgbClr val="FF0000"/>
                </a:solidFill>
                <a:effectLst/>
                <a:latin typeface="Arial Black" pitchFamily="34" charset="0"/>
                <a:ea typeface="Times New Roman" pitchFamily="18" charset="0"/>
                <a:cs typeface="Times New Roman" pitchFamily="18" charset="0"/>
              </a:rPr>
              <a:t>pasal</a:t>
            </a:r>
            <a:r>
              <a:rPr kumimoji="0" lang="id-ID" sz="2400" b="0" i="0" u="none" strike="noStrike" cap="none" normalizeH="0" dirty="0" smtClean="0">
                <a:ln>
                  <a:noFill/>
                </a:ln>
                <a:solidFill>
                  <a:srgbClr val="FF0000"/>
                </a:solidFill>
                <a:effectLst/>
                <a:latin typeface="Arial Black" pitchFamily="34" charset="0"/>
                <a:ea typeface="Times New Roman" pitchFamily="18" charset="0"/>
                <a:cs typeface="Times New Roman" pitchFamily="18" charset="0"/>
              </a:rPr>
              <a:t> 28</a:t>
            </a:r>
            <a:r>
              <a:rPr kumimoji="0" lang="id-ID" sz="2400" b="0" i="0" u="none" strike="noStrike" cap="none" normalizeH="0" dirty="0" smtClean="0">
                <a:ln>
                  <a:noFill/>
                </a:ln>
                <a:solidFill>
                  <a:srgbClr val="0000CC"/>
                </a:solidFill>
                <a:effectLst/>
                <a:latin typeface="Arial Black" pitchFamily="34" charset="0"/>
                <a:ea typeface="Times New Roman" pitchFamily="18" charset="0"/>
                <a:cs typeface="Times New Roman" pitchFamily="18" charset="0"/>
              </a:rPr>
              <a:t>) :</a:t>
            </a:r>
            <a:endParaRPr kumimoji="0" lang="id-ID" sz="2400" b="0" i="0" u="none" strike="noStrike" cap="none" normalizeH="0" baseline="0" dirty="0" smtClean="0">
              <a:ln>
                <a:noFill/>
              </a:ln>
              <a:solidFill>
                <a:srgbClr val="0000CC"/>
              </a:solidFill>
              <a:effectLst/>
              <a:latin typeface="Arial Black" pitchFamily="34" charset="0"/>
              <a:ea typeface="Times New Roman" pitchFamily="18" charset="0"/>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pPr>
            <a:r>
              <a:rPr lang="id-ID" sz="2400" dirty="0" smtClean="0">
                <a:solidFill>
                  <a:srgbClr val="000000"/>
                </a:solidFill>
                <a:latin typeface="Arial Black" pitchFamily="34" charset="0"/>
                <a:ea typeface="Times New Roman" pitchFamily="18" charset="0"/>
                <a:cs typeface="Times New Roman" pitchFamily="18" charset="0"/>
              </a:rPr>
              <a:t>1</a:t>
            </a: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Sub Bidang pengendalian pembangunan mempunyai tugas melakukan pembinaan, fasilitasi pemantauan, pengendalian perencanaan pembangunan daerah.</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pPr>
            <a:r>
              <a:rPr lang="id-ID" sz="2400" dirty="0" smtClean="0">
                <a:solidFill>
                  <a:srgbClr val="000000"/>
                </a:solidFill>
                <a:latin typeface="Arial Black" pitchFamily="34" charset="0"/>
                <a:ea typeface="Times New Roman" pitchFamily="18" charset="0"/>
                <a:cs typeface="Times New Roman" pitchFamily="18" charset="0"/>
              </a:rPr>
              <a:t>2</a:t>
            </a: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Sub Bidang evaluasi pembangunan mem-punyai tugas melakukan pembinaan, fasilitasi, pemantauan, dan evaluasi terhadap pelaksanaan rencana pembangunan daerah.</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611560" y="1537622"/>
            <a:ext cx="828092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49263" marR="0" lvl="0" indent="-449263" algn="l" defTabSz="914400" rtl="0" eaLnBrk="0" fontAlgn="base" latinLnBrk="0" hangingPunct="0">
              <a:lnSpc>
                <a:spcPct val="100000"/>
              </a:lnSpc>
              <a:spcBef>
                <a:spcPct val="0"/>
              </a:spcBef>
              <a:spcAft>
                <a:spcPct val="0"/>
              </a:spcAft>
              <a:buClrTx/>
              <a:buSzTx/>
            </a:pP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3.	Kepala Subbidang data dan pelaporan mem-punyai tugas </a:t>
            </a: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menyediakan dan mengelola data dan informasi terkait penyusunan dan evaluasi rencana pembangunan daerah, melakukan koordinasi pembinaan dan pelatihan teknis bagi perangkat daerah dalam mengelola data dan informasi terkait penyusunan dan evaluasi, melakukan koordinasi dan kerjasama dengan lembaga lainnya berkaitan dengan penyajian data dan informasi rencana pembangunan daerah.</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212409"/>
            <a:ext cx="8352928" cy="2800767"/>
          </a:xfrm>
          <a:prstGeom prst="rect">
            <a:avLst/>
          </a:prstGeom>
        </p:spPr>
        <p:txBody>
          <a:bodyPr wrap="square">
            <a:spAutoFit/>
          </a:bodyPr>
          <a:lstStyle/>
          <a:p>
            <a:r>
              <a:rPr lang="id-ID" sz="2800" b="1" dirty="0" smtClean="0">
                <a:solidFill>
                  <a:srgbClr val="0000CC"/>
                </a:solidFill>
                <a:latin typeface="Arial Black" pitchFamily="34" charset="0"/>
              </a:rPr>
              <a:t>BIDANG PENELITIAN DAN PENGEMBANGAN</a:t>
            </a:r>
          </a:p>
          <a:p>
            <a:endParaRPr lang="id-ID" sz="2400" b="1" dirty="0" smtClean="0">
              <a:latin typeface="Arial Black" pitchFamily="34" charset="0"/>
            </a:endParaRPr>
          </a:p>
          <a:p>
            <a:r>
              <a:rPr lang="id-ID" sz="2400" dirty="0" smtClean="0">
                <a:latin typeface="Arial Black" pitchFamily="34" charset="0"/>
              </a:rPr>
              <a:t>Mempunyai tugas pokok (</a:t>
            </a:r>
            <a:r>
              <a:rPr lang="id-ID" sz="2400" dirty="0" smtClean="0">
                <a:solidFill>
                  <a:srgbClr val="FF0000"/>
                </a:solidFill>
                <a:latin typeface="Arial Black" pitchFamily="34" charset="0"/>
              </a:rPr>
              <a:t>pasal 30</a:t>
            </a:r>
            <a:r>
              <a:rPr lang="id-ID" sz="2400" dirty="0" smtClean="0">
                <a:latin typeface="Arial Black" pitchFamily="34" charset="0"/>
              </a:rPr>
              <a:t>) melaksanakan penyusunan dan pelaksanaan kebijakan daerah dalam bidang penelitian dan pengembangan daerah.</a:t>
            </a:r>
            <a:endParaRPr lang="id-ID" sz="2400" dirty="0">
              <a:latin typeface="Arial Black"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611560" y="188640"/>
            <a:ext cx="828092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d-ID" sz="2300" dirty="0" smtClean="0">
                <a:solidFill>
                  <a:srgbClr val="000000"/>
                </a:solidFill>
                <a:latin typeface="Arial Black" pitchFamily="34" charset="0"/>
                <a:ea typeface="Times New Roman" pitchFamily="18" charset="0"/>
                <a:cs typeface="Times New Roman" pitchFamily="18" charset="0"/>
              </a:rPr>
              <a:t>M</a:t>
            </a: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empunyai fungsi (</a:t>
            </a:r>
            <a:r>
              <a:rPr kumimoji="0" lang="id-ID" sz="2300" b="0" i="0" u="none" strike="noStrike" cap="none" normalizeH="0" baseline="0" dirty="0" smtClean="0">
                <a:ln>
                  <a:noFill/>
                </a:ln>
                <a:solidFill>
                  <a:srgbClr val="FF0000"/>
                </a:solidFill>
                <a:effectLst/>
                <a:latin typeface="Arial Black" pitchFamily="34" charset="0"/>
                <a:ea typeface="Times New Roman" pitchFamily="18" charset="0"/>
                <a:cs typeface="Times New Roman" pitchFamily="18" charset="0"/>
              </a:rPr>
              <a:t>pasal 31</a:t>
            </a: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a:t>
            </a:r>
            <a:endParaRPr kumimoji="0" lang="id-ID" sz="23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tabLst/>
            </a:pP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1.	Perumusan kebijakan dan pelaksanaan penelitian dan pengembangan inovasi daerah; </a:t>
            </a:r>
            <a:endParaRPr kumimoji="0" lang="id-ID" sz="23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tabLst/>
            </a:pPr>
            <a:r>
              <a:rPr kumimoji="0" lang="id-ID" sz="23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2.	Pemberian dukungan atas penyelenggaraan pemerintahan daerah di </a:t>
            </a: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bidang penelitian dan pengembangan daerah; </a:t>
            </a:r>
            <a:endParaRPr kumimoji="0" lang="id-ID" sz="23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tabLst/>
            </a:pP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3.	Menyelenggarakan koordinasi, pembinaan, pengendalian, fasilitasi dan pelaksanaan urusan pemerintahan di bidang penelitian dan pengembangan inovasi yang meliputi aspek penelitian, pengembangan ilmu pengetahuan dan penerapan teknologi, analisis kebijakan dan pengembangan inovasi daerah;</a:t>
            </a:r>
            <a:endParaRPr kumimoji="0" lang="id-ID" sz="2300" b="0" i="0" u="none" strike="noStrike" cap="none" normalizeH="0" baseline="0" dirty="0" smtClean="0">
              <a:ln>
                <a:noFill/>
              </a:ln>
              <a:solidFill>
                <a:schemeClr val="tx1"/>
              </a:solidFill>
              <a:effectLst/>
              <a:latin typeface="Arial Black" pitchFamily="34" charset="0"/>
              <a:cs typeface="Arial" pitchFamily="34" charset="0"/>
            </a:endParaRPr>
          </a:p>
          <a:p>
            <a:pPr marL="457200" lvl="0" indent="-457200" eaLnBrk="0" fontAlgn="base" hangingPunct="0">
              <a:spcBef>
                <a:spcPct val="0"/>
              </a:spcBef>
              <a:spcAft>
                <a:spcPct val="0"/>
              </a:spcAft>
              <a:buAutoNum type="arabicPeriod" startAt="4"/>
            </a:pPr>
            <a:r>
              <a:rPr lang="id-ID" sz="2300" dirty="0" smtClean="0">
                <a:solidFill>
                  <a:srgbClr val="000000"/>
                </a:solidFill>
                <a:latin typeface="Arial Black" pitchFamily="34" charset="0"/>
                <a:ea typeface="Times New Roman" pitchFamily="18" charset="0"/>
                <a:cs typeface="Times New Roman" pitchFamily="18" charset="0"/>
              </a:rPr>
              <a:t>Menyediakan laporan pelaksanaan tugas dan fungsi serta tugas lainnya; dan</a:t>
            </a:r>
          </a:p>
          <a:p>
            <a:pPr marL="457200" lvl="0" indent="-457200" eaLnBrk="0" fontAlgn="base" hangingPunct="0">
              <a:spcBef>
                <a:spcPct val="0"/>
              </a:spcBef>
              <a:spcAft>
                <a:spcPct val="0"/>
              </a:spcAft>
            </a:pP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5.	Pelaksanaan tugas lain, yang diberikan oleh Kepala Badan, sesuai dengan tugas dan fungsinya.</a:t>
            </a:r>
            <a:endParaRPr kumimoji="0" lang="id-ID" sz="23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611560" y="548680"/>
            <a:ext cx="8280920" cy="57708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id-ID" sz="2400" b="0" i="0" u="none" strike="noStrike" cap="none" normalizeH="0" baseline="0" dirty="0" smtClean="0">
                <a:ln>
                  <a:noFill/>
                </a:ln>
                <a:solidFill>
                  <a:srgbClr val="0000CC"/>
                </a:solidFill>
                <a:effectLst/>
                <a:latin typeface="Arial Black" pitchFamily="34" charset="0"/>
                <a:ea typeface="Times New Roman" pitchFamily="18" charset="0"/>
                <a:cs typeface="Times New Roman" pitchFamily="18" charset="0"/>
              </a:rPr>
              <a:t>Bidang Penelitian dan Pengembangan membawahai</a:t>
            </a:r>
            <a:r>
              <a:rPr kumimoji="0" lang="id-ID" sz="2400" b="0" i="0" u="none" strike="noStrike" cap="none" normalizeH="0" dirty="0" smtClean="0">
                <a:ln>
                  <a:noFill/>
                </a:ln>
                <a:solidFill>
                  <a:srgbClr val="0000CC"/>
                </a:solidFill>
                <a:effectLst/>
                <a:latin typeface="Arial Black" pitchFamily="34" charset="0"/>
                <a:ea typeface="Times New Roman" pitchFamily="18" charset="0"/>
                <a:cs typeface="Times New Roman" pitchFamily="18" charset="0"/>
              </a:rPr>
              <a:t> (</a:t>
            </a:r>
            <a:r>
              <a:rPr kumimoji="0" lang="id-ID" sz="2400" b="0" i="0" u="none" strike="noStrike" cap="none" normalizeH="0" dirty="0" smtClean="0">
                <a:ln>
                  <a:noFill/>
                </a:ln>
                <a:solidFill>
                  <a:srgbClr val="FF0000"/>
                </a:solidFill>
                <a:effectLst/>
                <a:latin typeface="Arial Black" pitchFamily="34" charset="0"/>
                <a:ea typeface="Times New Roman" pitchFamily="18" charset="0"/>
                <a:cs typeface="Times New Roman" pitchFamily="18" charset="0"/>
              </a:rPr>
              <a:t>pasal 32</a:t>
            </a:r>
            <a:r>
              <a:rPr kumimoji="0" lang="id-ID" sz="2400" b="0" i="0" u="none" strike="noStrike" cap="none" normalizeH="0" dirty="0" smtClean="0">
                <a:ln>
                  <a:noFill/>
                </a:ln>
                <a:solidFill>
                  <a:srgbClr val="0000CC"/>
                </a:solidFill>
                <a:effectLst/>
                <a:latin typeface="Arial Black" pitchFamily="34" charset="0"/>
                <a:ea typeface="Times New Roman" pitchFamily="18" charset="0"/>
                <a:cs typeface="Times New Roman" pitchFamily="18" charset="0"/>
              </a:rPr>
              <a:t>) : </a:t>
            </a:r>
            <a:endParaRPr kumimoji="0" lang="id-ID" sz="2400" b="0" i="0" u="none" strike="noStrike" cap="none" normalizeH="0" baseline="0" dirty="0" smtClean="0">
              <a:ln>
                <a:noFill/>
              </a:ln>
              <a:solidFill>
                <a:srgbClr val="0000CC"/>
              </a:solidFill>
              <a:effectLst/>
              <a:latin typeface="Arial Black" pitchFamily="34" charset="0"/>
              <a:ea typeface="Times New Roman" pitchFamily="18" charset="0"/>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pP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1.	</a:t>
            </a:r>
            <a:r>
              <a:rPr kumimoji="0" lang="id-ID" sz="22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Sub Bidang penelitian ekonomi dan infrastruktur </a:t>
            </a: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mempunyai tugas </a:t>
            </a:r>
            <a:r>
              <a:rPr kumimoji="0" lang="id-ID" sz="23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melaksanakan penyusunan dan pelaksanaan kebijakan daerah di bidang penelitian ekonomi dan infrastruktur</a:t>
            </a: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a:t>
            </a:r>
            <a:endParaRPr kumimoji="0" lang="id-ID" sz="23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pP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2.	Sub Bidang penelitian sosial budaya dan pemerintahan mempunyai tugas </a:t>
            </a:r>
            <a:r>
              <a:rPr kumimoji="0" lang="id-ID" sz="23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melaksanakan penyusunan dan pelaksanaan kebijakan daerah di bidang penelitian </a:t>
            </a: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sosial budaya dan pemerintahan.</a:t>
            </a:r>
            <a:endParaRPr kumimoji="0" lang="id-ID" sz="23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pP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3.	Sub Bidang pengembangan inovasi mempunyai </a:t>
            </a:r>
            <a:r>
              <a:rPr kumimoji="0" lang="id-ID" sz="22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tugas </a:t>
            </a:r>
            <a:r>
              <a:rPr kumimoji="0" lang="id-ID" sz="22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melaksanakan </a:t>
            </a:r>
            <a:r>
              <a:rPr kumimoji="0" lang="en-US" sz="2200" b="0" i="0" u="none" strike="noStrike" cap="none" normalizeH="0" baseline="0" dirty="0" err="1" smtClean="0">
                <a:ln>
                  <a:noFill/>
                </a:ln>
                <a:solidFill>
                  <a:schemeClr val="tx1"/>
                </a:solidFill>
                <a:effectLst/>
                <a:latin typeface="Arial Black" pitchFamily="34" charset="0"/>
                <a:ea typeface="Times New Roman" pitchFamily="18" charset="0"/>
                <a:cs typeface="Arial" pitchFamily="34" charset="0"/>
              </a:rPr>
              <a:t>penelitian</a:t>
            </a:r>
            <a:r>
              <a:rPr kumimoji="0" lang="en-US" sz="22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 </a:t>
            </a:r>
            <a:r>
              <a:rPr kumimoji="0" lang="en-US" sz="2200" b="0" i="0" u="none" strike="noStrike" cap="none" normalizeH="0" baseline="0" dirty="0" err="1" smtClean="0">
                <a:ln>
                  <a:noFill/>
                </a:ln>
                <a:solidFill>
                  <a:schemeClr val="tx1"/>
                </a:solidFill>
                <a:effectLst/>
                <a:latin typeface="Arial Black" pitchFamily="34" charset="0"/>
                <a:ea typeface="Times New Roman" pitchFamily="18" charset="0"/>
                <a:cs typeface="Arial" pitchFamily="34" charset="0"/>
              </a:rPr>
              <a:t>dan</a:t>
            </a:r>
            <a:r>
              <a:rPr kumimoji="0" lang="en-US" sz="22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 </a:t>
            </a:r>
            <a:r>
              <a:rPr kumimoji="0" lang="en-US" sz="2200" b="0" i="0" u="none" strike="noStrike" cap="none" normalizeH="0" baseline="0" dirty="0" err="1" smtClean="0">
                <a:ln>
                  <a:noFill/>
                </a:ln>
                <a:solidFill>
                  <a:schemeClr val="tx1"/>
                </a:solidFill>
                <a:effectLst/>
                <a:latin typeface="Arial Black" pitchFamily="34" charset="0"/>
                <a:ea typeface="Times New Roman" pitchFamily="18" charset="0"/>
                <a:cs typeface="Arial" pitchFamily="34" charset="0"/>
              </a:rPr>
              <a:t>pengembang</a:t>
            </a:r>
            <a:r>
              <a:rPr kumimoji="0" lang="id-ID" sz="22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a:t>
            </a:r>
            <a:r>
              <a:rPr kumimoji="0" lang="en-US" sz="23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an </a:t>
            </a:r>
            <a:r>
              <a:rPr kumimoji="0" lang="en-US" sz="2300" b="0" i="0" u="none" strike="noStrike" cap="none" normalizeH="0" baseline="0" dirty="0" err="1" smtClean="0">
                <a:ln>
                  <a:noFill/>
                </a:ln>
                <a:solidFill>
                  <a:schemeClr val="tx1"/>
                </a:solidFill>
                <a:effectLst/>
                <a:latin typeface="Arial Black" pitchFamily="34" charset="0"/>
                <a:ea typeface="Times New Roman" pitchFamily="18" charset="0"/>
                <a:cs typeface="Arial" pitchFamily="34" charset="0"/>
              </a:rPr>
              <a:t>serta</a:t>
            </a:r>
            <a:r>
              <a:rPr kumimoji="0" lang="en-US" sz="23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 </a:t>
            </a:r>
            <a:r>
              <a:rPr kumimoji="0" lang="en-US" sz="2300" b="0" i="0" u="none" strike="noStrike" cap="none" normalizeH="0" baseline="0" dirty="0" err="1" smtClean="0">
                <a:ln>
                  <a:noFill/>
                </a:ln>
                <a:solidFill>
                  <a:schemeClr val="tx1"/>
                </a:solidFill>
                <a:effectLst/>
                <a:latin typeface="Arial Black" pitchFamily="34" charset="0"/>
                <a:ea typeface="Times New Roman" pitchFamily="18" charset="0"/>
                <a:cs typeface="Arial" pitchFamily="34" charset="0"/>
              </a:rPr>
              <a:t>fasilitasi</a:t>
            </a:r>
            <a:r>
              <a:rPr kumimoji="0" lang="en-US" sz="23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 </a:t>
            </a:r>
            <a:r>
              <a:rPr kumimoji="0" lang="en-US" sz="2300" b="0" i="0" u="none" strike="noStrike" cap="none" normalizeH="0" baseline="0" dirty="0" err="1" smtClean="0">
                <a:ln>
                  <a:noFill/>
                </a:ln>
                <a:solidFill>
                  <a:schemeClr val="tx1"/>
                </a:solidFill>
                <a:effectLst/>
                <a:latin typeface="Arial Black" pitchFamily="34" charset="0"/>
                <a:ea typeface="Times New Roman" pitchFamily="18" charset="0"/>
                <a:cs typeface="Arial" pitchFamily="34" charset="0"/>
              </a:rPr>
              <a:t>dan</a:t>
            </a:r>
            <a:r>
              <a:rPr kumimoji="0" lang="en-US" sz="23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 </a:t>
            </a:r>
            <a:r>
              <a:rPr kumimoji="0" lang="en-US" sz="2300" b="0" i="0" u="none" strike="noStrike" cap="none" normalizeH="0" baseline="0" dirty="0" err="1" smtClean="0">
                <a:ln>
                  <a:noFill/>
                </a:ln>
                <a:solidFill>
                  <a:schemeClr val="tx1"/>
                </a:solidFill>
                <a:effectLst/>
                <a:latin typeface="Arial Black" pitchFamily="34" charset="0"/>
                <a:ea typeface="Times New Roman" pitchFamily="18" charset="0"/>
                <a:cs typeface="Arial" pitchFamily="34" charset="0"/>
              </a:rPr>
              <a:t>penerapan</a:t>
            </a:r>
            <a:r>
              <a:rPr kumimoji="0" lang="en-US" sz="23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 </a:t>
            </a:r>
            <a:r>
              <a:rPr kumimoji="0" lang="en-US" sz="2300" b="0" i="0" u="none" strike="noStrike" cap="none" normalizeH="0" baseline="0" dirty="0" err="1" smtClean="0">
                <a:ln>
                  <a:noFill/>
                </a:ln>
                <a:solidFill>
                  <a:schemeClr val="tx1"/>
                </a:solidFill>
                <a:effectLst/>
                <a:latin typeface="Arial Black" pitchFamily="34" charset="0"/>
                <a:ea typeface="Times New Roman" pitchFamily="18" charset="0"/>
                <a:cs typeface="Arial" pitchFamily="34" charset="0"/>
              </a:rPr>
              <a:t>di</a:t>
            </a:r>
            <a:r>
              <a:rPr kumimoji="0" lang="en-US" sz="23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 </a:t>
            </a:r>
            <a:r>
              <a:rPr kumimoji="0" lang="en-US" sz="2300" b="0" i="0" u="none" strike="noStrike" cap="none" normalizeH="0" baseline="0" dirty="0" err="1" smtClean="0">
                <a:ln>
                  <a:noFill/>
                </a:ln>
                <a:solidFill>
                  <a:schemeClr val="tx1"/>
                </a:solidFill>
                <a:effectLst/>
                <a:latin typeface="Arial Black" pitchFamily="34" charset="0"/>
                <a:ea typeface="Times New Roman" pitchFamily="18" charset="0"/>
                <a:cs typeface="Arial" pitchFamily="34" charset="0"/>
              </a:rPr>
              <a:t>bidang</a:t>
            </a:r>
            <a:r>
              <a:rPr kumimoji="0" lang="en-US" sz="23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 </a:t>
            </a:r>
            <a:r>
              <a:rPr kumimoji="0" lang="en-US" sz="2300" b="0" i="0" u="none" strike="noStrike" cap="none" normalizeH="0" baseline="0" dirty="0" err="1" smtClean="0">
                <a:ln>
                  <a:noFill/>
                </a:ln>
                <a:solidFill>
                  <a:schemeClr val="tx1"/>
                </a:solidFill>
                <a:effectLst/>
                <a:latin typeface="Arial Black" pitchFamily="34" charset="0"/>
                <a:ea typeface="Times New Roman" pitchFamily="18" charset="0"/>
                <a:cs typeface="Arial" pitchFamily="34" charset="0"/>
              </a:rPr>
              <a:t>inovasi</a:t>
            </a:r>
            <a:r>
              <a:rPr kumimoji="0" lang="en-US" sz="23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 </a:t>
            </a:r>
            <a:r>
              <a:rPr kumimoji="0" lang="en-US" sz="2300" b="0" i="0" u="none" strike="noStrike" cap="none" normalizeH="0" baseline="0" dirty="0" err="1" smtClean="0">
                <a:ln>
                  <a:noFill/>
                </a:ln>
                <a:solidFill>
                  <a:schemeClr val="tx1"/>
                </a:solidFill>
                <a:effectLst/>
                <a:latin typeface="Arial Black" pitchFamily="34" charset="0"/>
                <a:ea typeface="Times New Roman" pitchFamily="18" charset="0"/>
                <a:cs typeface="Arial" pitchFamily="34" charset="0"/>
              </a:rPr>
              <a:t>dan</a:t>
            </a:r>
            <a:r>
              <a:rPr kumimoji="0" lang="en-US" sz="23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 </a:t>
            </a:r>
            <a:r>
              <a:rPr kumimoji="0" lang="en-US" sz="2300" b="0" i="0" u="none" strike="noStrike" cap="none" normalizeH="0" baseline="0" dirty="0" err="1" smtClean="0">
                <a:ln>
                  <a:noFill/>
                </a:ln>
                <a:solidFill>
                  <a:schemeClr val="tx1"/>
                </a:solidFill>
                <a:effectLst/>
                <a:latin typeface="Arial Black" pitchFamily="34" charset="0"/>
                <a:ea typeface="Times New Roman" pitchFamily="18" charset="0"/>
                <a:cs typeface="Arial" pitchFamily="34" charset="0"/>
              </a:rPr>
              <a:t>teknologi</a:t>
            </a:r>
            <a:r>
              <a:rPr kumimoji="0" lang="id-ID" sz="23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pelaksanaan kebijakan daerah bidang pengembangan inovasi.</a:t>
            </a:r>
            <a:endParaRPr kumimoji="0" lang="id-ID" sz="23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72816"/>
            <a:ext cx="9144000" cy="115212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4000" dirty="0" smtClean="0">
                <a:solidFill>
                  <a:srgbClr val="0000CC"/>
                </a:solidFill>
                <a:latin typeface="Arial Black" pitchFamily="34" charset="0"/>
              </a:rPr>
              <a:t>MEKANISME KERJA</a:t>
            </a:r>
          </a:p>
        </p:txBody>
      </p:sp>
      <p:sp>
        <p:nvSpPr>
          <p:cNvPr id="3" name="Rectangle 2"/>
          <p:cNvSpPr/>
          <p:nvPr/>
        </p:nvSpPr>
        <p:spPr>
          <a:xfrm>
            <a:off x="7092280" y="3180972"/>
            <a:ext cx="1800000" cy="720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dirty="0" smtClean="0">
                <a:solidFill>
                  <a:srgbClr val="0000CC"/>
                </a:solidFill>
                <a:latin typeface="Arial Black" pitchFamily="34" charset="0"/>
                <a:cs typeface="Arial" pitchFamily="34" charset="0"/>
              </a:rPr>
              <a:t>PP BIDANG</a:t>
            </a:r>
          </a:p>
          <a:p>
            <a:pPr lvl="0" algn="ctr" defTabSz="444500">
              <a:spcBef>
                <a:spcPct val="0"/>
              </a:spcBef>
            </a:pPr>
            <a:r>
              <a:rPr lang="id-ID" sz="1200" b="1" dirty="0" smtClean="0">
                <a:solidFill>
                  <a:sysClr val="windowText" lastClr="000000"/>
                </a:solidFill>
                <a:latin typeface="Arial Black" pitchFamily="34" charset="0"/>
                <a:cs typeface="Arial" pitchFamily="34" charset="0"/>
              </a:rPr>
              <a:t>KEISTIMEWAAN</a:t>
            </a:r>
            <a:endParaRPr lang="id-ID" sz="1200" b="1" kern="1200" dirty="0" smtClean="0">
              <a:solidFill>
                <a:sysClr val="windowText" lastClr="000000"/>
              </a:solidFill>
              <a:latin typeface="Arial Black" pitchFamily="34" charset="0"/>
              <a:cs typeface="Arial" pitchFamily="34" charset="0"/>
            </a:endParaRPr>
          </a:p>
          <a:p>
            <a:pPr lvl="0" algn="ctr" defTabSz="444500">
              <a:spcBef>
                <a:spcPct val="0"/>
              </a:spcBef>
            </a:pPr>
            <a:r>
              <a:rPr lang="id-ID" sz="1200" b="1" kern="1200" dirty="0" smtClean="0">
                <a:solidFill>
                  <a:sysClr val="windowText" lastClr="000000"/>
                </a:solidFill>
                <a:latin typeface="Arial Black" pitchFamily="34" charset="0"/>
                <a:cs typeface="Arial" pitchFamily="34" charset="0"/>
              </a:rPr>
              <a:t>ACEH </a:t>
            </a:r>
            <a:r>
              <a:rPr lang="id-ID" sz="1200" b="1" kern="1200" dirty="0">
                <a:solidFill>
                  <a:sysClr val="windowText" lastClr="000000"/>
                </a:solidFill>
                <a:latin typeface="Arial Black" pitchFamily="34" charset="0"/>
                <a:cs typeface="Arial" pitchFamily="34" charset="0"/>
              </a:rPr>
              <a:t>DAN SDM </a:t>
            </a:r>
          </a:p>
        </p:txBody>
      </p:sp>
      <p:sp>
        <p:nvSpPr>
          <p:cNvPr id="5" name="Rectangle 4"/>
          <p:cNvSpPr/>
          <p:nvPr/>
        </p:nvSpPr>
        <p:spPr>
          <a:xfrm>
            <a:off x="7092280" y="4525242"/>
            <a:ext cx="1800200" cy="720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dirty="0" smtClean="0">
                <a:solidFill>
                  <a:sysClr val="windowText" lastClr="000000"/>
                </a:solidFill>
                <a:latin typeface="Arial Black" pitchFamily="34" charset="0"/>
                <a:cs typeface="Arial" pitchFamily="34" charset="0"/>
              </a:rPr>
              <a:t> </a:t>
            </a:r>
            <a:r>
              <a:rPr lang="id-ID" sz="1200" b="1" dirty="0" smtClean="0">
                <a:solidFill>
                  <a:srgbClr val="0000CC"/>
                </a:solidFill>
                <a:latin typeface="Arial Black" pitchFamily="34" charset="0"/>
                <a:cs typeface="Arial" pitchFamily="34" charset="0"/>
              </a:rPr>
              <a:t>PP BIDANG </a:t>
            </a:r>
            <a:r>
              <a:rPr lang="id-ID" sz="1200" b="1" dirty="0" smtClean="0">
                <a:solidFill>
                  <a:sysClr val="windowText" lastClr="000000"/>
                </a:solidFill>
                <a:latin typeface="Arial Black" pitchFamily="34" charset="0"/>
                <a:cs typeface="Arial" pitchFamily="34" charset="0"/>
              </a:rPr>
              <a:t>INFRASTRUKTUR </a:t>
            </a:r>
            <a:r>
              <a:rPr lang="id-ID" sz="1200" b="1" kern="1200" dirty="0">
                <a:solidFill>
                  <a:sysClr val="windowText" lastClr="000000"/>
                </a:solidFill>
                <a:latin typeface="Arial Black" pitchFamily="34" charset="0"/>
                <a:cs typeface="Arial" pitchFamily="34" charset="0"/>
              </a:rPr>
              <a:t>DAN EKONOMI </a:t>
            </a:r>
          </a:p>
        </p:txBody>
      </p:sp>
      <p:sp>
        <p:nvSpPr>
          <p:cNvPr id="7" name="Rectangle 6"/>
          <p:cNvSpPr/>
          <p:nvPr/>
        </p:nvSpPr>
        <p:spPr>
          <a:xfrm>
            <a:off x="283604" y="4437112"/>
            <a:ext cx="1800000" cy="720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100" b="1" kern="1200" dirty="0" smtClean="0">
                <a:solidFill>
                  <a:srgbClr val="0000CC"/>
                </a:solidFill>
                <a:latin typeface="Arial Black" pitchFamily="34" charset="0"/>
                <a:cs typeface="Arial" pitchFamily="34" charset="0"/>
              </a:rPr>
              <a:t>BIDANG</a:t>
            </a:r>
            <a:endParaRPr lang="id-ID" sz="1100" b="1" dirty="0">
              <a:solidFill>
                <a:sysClr val="windowText" lastClr="000000"/>
              </a:solidFill>
              <a:latin typeface="Arial Black" pitchFamily="34" charset="0"/>
              <a:cs typeface="Arial" pitchFamily="34" charset="0"/>
            </a:endParaRPr>
          </a:p>
          <a:p>
            <a:pPr lvl="0" algn="ctr" defTabSz="444500">
              <a:spcBef>
                <a:spcPct val="0"/>
              </a:spcBef>
            </a:pPr>
            <a:r>
              <a:rPr lang="id-ID" sz="1100" b="1" kern="1200" dirty="0" smtClean="0">
                <a:solidFill>
                  <a:sysClr val="windowText" lastClr="000000"/>
                </a:solidFill>
                <a:latin typeface="Arial Black" pitchFamily="34" charset="0"/>
                <a:cs typeface="Arial" pitchFamily="34" charset="0"/>
              </a:rPr>
              <a:t>PENGENDALIAN </a:t>
            </a:r>
            <a:r>
              <a:rPr lang="id-ID" sz="1100" b="1" kern="1200" dirty="0">
                <a:solidFill>
                  <a:sysClr val="windowText" lastClr="000000"/>
                </a:solidFill>
                <a:latin typeface="Arial Black" pitchFamily="34" charset="0"/>
                <a:cs typeface="Arial" pitchFamily="34" charset="0"/>
              </a:rPr>
              <a:t>DAN EVALUASI PEMBANGUNAN </a:t>
            </a:r>
          </a:p>
        </p:txBody>
      </p:sp>
      <p:sp>
        <p:nvSpPr>
          <p:cNvPr id="8" name="Rectangle 7"/>
          <p:cNvSpPr/>
          <p:nvPr/>
        </p:nvSpPr>
        <p:spPr>
          <a:xfrm>
            <a:off x="283764" y="3356992"/>
            <a:ext cx="1800000" cy="720000"/>
          </a:xfrm>
          <a:prstGeom prst="rect">
            <a:avLst/>
          </a:prstGeom>
          <a:no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100" b="1" kern="1200" dirty="0" smtClean="0">
                <a:solidFill>
                  <a:srgbClr val="0000CC"/>
                </a:solidFill>
                <a:latin typeface="Arial Black" pitchFamily="34" charset="0"/>
                <a:cs typeface="Arial" pitchFamily="34" charset="0"/>
              </a:rPr>
              <a:t>BIDANG</a:t>
            </a:r>
          </a:p>
          <a:p>
            <a:pPr lvl="0" algn="ctr" defTabSz="444500">
              <a:spcBef>
                <a:spcPct val="0"/>
              </a:spcBef>
            </a:pPr>
            <a:r>
              <a:rPr lang="id-ID" sz="1100" b="1" kern="1200" dirty="0" smtClean="0">
                <a:solidFill>
                  <a:sysClr val="windowText" lastClr="000000"/>
                </a:solidFill>
                <a:latin typeface="Arial Black" pitchFamily="34" charset="0"/>
                <a:cs typeface="Arial" pitchFamily="34" charset="0"/>
              </a:rPr>
              <a:t>PENELITIAN </a:t>
            </a:r>
            <a:r>
              <a:rPr lang="id-ID" sz="1100" b="1" kern="1200" dirty="0">
                <a:solidFill>
                  <a:sysClr val="windowText" lastClr="000000"/>
                </a:solidFill>
                <a:latin typeface="Arial Black" pitchFamily="34" charset="0"/>
                <a:cs typeface="Arial" pitchFamily="34" charset="0"/>
              </a:rPr>
              <a:t>DAN PENGEMBANGAN</a:t>
            </a:r>
            <a:endParaRPr lang="id-ID" sz="1100" b="1" kern="1200" dirty="0">
              <a:latin typeface="Arial Black" pitchFamily="34" charset="0"/>
              <a:cs typeface="Arial" pitchFamily="34" charset="0"/>
            </a:endParaRPr>
          </a:p>
        </p:txBody>
      </p:sp>
      <p:sp>
        <p:nvSpPr>
          <p:cNvPr id="11" name="Right Brace 10"/>
          <p:cNvSpPr/>
          <p:nvPr/>
        </p:nvSpPr>
        <p:spPr>
          <a:xfrm>
            <a:off x="2211778" y="3524890"/>
            <a:ext cx="396000" cy="1368152"/>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latin typeface="Arial Black" pitchFamily="34" charset="0"/>
            </a:endParaRPr>
          </a:p>
        </p:txBody>
      </p:sp>
      <p:cxnSp>
        <p:nvCxnSpPr>
          <p:cNvPr id="14" name="Straight Connector 13"/>
          <p:cNvCxnSpPr/>
          <p:nvPr/>
        </p:nvCxnSpPr>
        <p:spPr>
          <a:xfrm>
            <a:off x="2607778" y="4225008"/>
            <a:ext cx="4068496" cy="1212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948082" y="3756956"/>
            <a:ext cx="1368000" cy="900000"/>
          </a:xfrm>
          <a:prstGeom prst="rect">
            <a:avLst/>
          </a:prstGeom>
          <a:solidFill>
            <a:schemeClr val="bg1"/>
          </a:solid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200" b="1" kern="1200" dirty="0" smtClean="0">
                <a:solidFill>
                  <a:schemeClr val="tx1"/>
                </a:solidFill>
                <a:latin typeface="Arial Black" pitchFamily="34" charset="0"/>
                <a:cs typeface="Arial" pitchFamily="34" charset="0"/>
              </a:rPr>
              <a:t>SKPK TEKNIS</a:t>
            </a:r>
            <a:endParaRPr lang="id-ID" sz="1200" b="1" kern="1200" dirty="0">
              <a:solidFill>
                <a:schemeClr val="tx1"/>
              </a:solidFill>
              <a:latin typeface="Arial Black" pitchFamily="34" charset="0"/>
              <a:cs typeface="Arial" pitchFamily="34" charset="0"/>
            </a:endParaRPr>
          </a:p>
        </p:txBody>
      </p:sp>
      <p:sp>
        <p:nvSpPr>
          <p:cNvPr id="15" name="Right Brace 14"/>
          <p:cNvSpPr/>
          <p:nvPr/>
        </p:nvSpPr>
        <p:spPr>
          <a:xfrm rot="10800000">
            <a:off x="6604267" y="3549134"/>
            <a:ext cx="396000" cy="1368152"/>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latin typeface="Arial Black" pitchFamily="34" charset="0"/>
            </a:endParaRPr>
          </a:p>
        </p:txBody>
      </p:sp>
      <p:sp>
        <p:nvSpPr>
          <p:cNvPr id="6" name="Rectangle 5"/>
          <p:cNvSpPr/>
          <p:nvPr/>
        </p:nvSpPr>
        <p:spPr>
          <a:xfrm>
            <a:off x="2715834" y="3756956"/>
            <a:ext cx="1800000" cy="900000"/>
          </a:xfrm>
          <a:prstGeom prst="rect">
            <a:avLst/>
          </a:prstGeom>
          <a:solidFill>
            <a:schemeClr val="bg1"/>
          </a:solidFill>
          <a:ln w="1905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1100" b="1" kern="1200" dirty="0" smtClean="0">
                <a:solidFill>
                  <a:srgbClr val="0000CC"/>
                </a:solidFill>
                <a:latin typeface="Arial Black" pitchFamily="34" charset="0"/>
                <a:cs typeface="Arial" pitchFamily="34" charset="0"/>
              </a:rPr>
              <a:t>BIDANG</a:t>
            </a:r>
          </a:p>
          <a:p>
            <a:pPr lvl="0" algn="ctr" defTabSz="444500">
              <a:spcBef>
                <a:spcPct val="0"/>
              </a:spcBef>
            </a:pPr>
            <a:r>
              <a:rPr lang="id-ID" sz="1100" b="1" kern="1200" dirty="0" smtClean="0">
                <a:solidFill>
                  <a:sysClr val="windowText" lastClr="000000"/>
                </a:solidFill>
                <a:latin typeface="Arial Black" pitchFamily="34" charset="0"/>
                <a:cs typeface="Arial" pitchFamily="34" charset="0"/>
              </a:rPr>
              <a:t>PROGRAM DAN PENDANAAN </a:t>
            </a:r>
            <a:r>
              <a:rPr lang="id-ID" sz="1100" b="1" kern="1200" dirty="0">
                <a:solidFill>
                  <a:sysClr val="windowText" lastClr="000000"/>
                </a:solidFill>
                <a:latin typeface="Arial Black" pitchFamily="34" charset="0"/>
                <a:cs typeface="Arial" pitchFamily="34" charset="0"/>
              </a:rPr>
              <a:t>PEMBANGUNAN DAERAH</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827584" y="2049810"/>
            <a:ext cx="8064896"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800" b="1" i="0" u="none" strike="noStrike" cap="none" normalizeH="0" baseline="0" dirty="0" smtClean="0">
                <a:ln>
                  <a:noFill/>
                </a:ln>
                <a:solidFill>
                  <a:srgbClr val="0000CC"/>
                </a:solidFill>
                <a:effectLst/>
                <a:latin typeface="Arial Black" pitchFamily="34" charset="0"/>
                <a:ea typeface="Times New Roman" pitchFamily="18" charset="0"/>
                <a:cs typeface="Times New Roman" pitchFamily="18" charset="0"/>
              </a:rPr>
              <a:t>UNIT PELAKSANA TEKNIS BADAN (UPTB)</a:t>
            </a:r>
            <a:endParaRPr kumimoji="0" lang="id-ID" sz="2800" b="0" i="0" u="none" strike="noStrike" cap="none" normalizeH="0" baseline="0" dirty="0" smtClean="0">
              <a:ln>
                <a:noFill/>
              </a:ln>
              <a:solidFill>
                <a:srgbClr val="0000CC"/>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400" b="1"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a:r>
            <a:br>
              <a:rPr kumimoji="0" lang="id-ID" sz="2400" b="1"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b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UPTB (</a:t>
            </a:r>
            <a:r>
              <a:rPr kumimoji="0" lang="id-ID" sz="2400" b="0" i="0" u="none" strike="noStrike" cap="none" normalizeH="0" baseline="0" dirty="0" smtClean="0">
                <a:ln>
                  <a:noFill/>
                </a:ln>
                <a:solidFill>
                  <a:srgbClr val="FF0000"/>
                </a:solidFill>
                <a:effectLst/>
                <a:latin typeface="Arial Black" pitchFamily="34" charset="0"/>
                <a:ea typeface="Times New Roman" pitchFamily="18" charset="0"/>
                <a:cs typeface="Times New Roman" pitchFamily="18" charset="0"/>
              </a:rPr>
              <a:t>pasl 33</a:t>
            </a: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mempunyai tugas dan fungsi sebagai pelaksana teknis Badan.</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2400" b="1"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Pembentukan UPTB di bawah lingkup badan diatur dalam Peraturan Bupati (</a:t>
            </a:r>
            <a:r>
              <a:rPr kumimoji="0" lang="id-ID" sz="2400" b="0" i="0" u="none" strike="noStrike" cap="none" normalizeH="0" baseline="0" dirty="0" smtClean="0">
                <a:ln>
                  <a:noFill/>
                </a:ln>
                <a:solidFill>
                  <a:srgbClr val="FF0000"/>
                </a:solidFill>
                <a:effectLst/>
                <a:latin typeface="Arial Black" pitchFamily="34" charset="0"/>
                <a:ea typeface="Times New Roman" pitchFamily="18" charset="0"/>
                <a:cs typeface="Times New Roman" pitchFamily="18" charset="0"/>
              </a:rPr>
              <a:t>pasal 34</a:t>
            </a: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683568" y="2348880"/>
            <a:ext cx="8208912"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id-ID" sz="2800" b="1" i="0" u="none" strike="noStrike" cap="none" normalizeH="0" baseline="0" dirty="0" smtClean="0">
                <a:ln>
                  <a:noFill/>
                </a:ln>
                <a:solidFill>
                  <a:srgbClr val="0000CC"/>
                </a:solidFill>
                <a:effectLst/>
                <a:latin typeface="Arial Black" pitchFamily="34" charset="0"/>
                <a:ea typeface="Times New Roman" pitchFamily="18" charset="0"/>
                <a:cs typeface="Times New Roman" pitchFamily="18" charset="0"/>
              </a:rPr>
              <a:t>KELOMPOK JABATAN FUNGSIONAL</a:t>
            </a:r>
            <a:endParaRPr kumimoji="0" lang="id-ID" sz="2800" b="0" i="0" u="none" strike="noStrike" cap="none" normalizeH="0" baseline="0" dirty="0" smtClean="0">
              <a:ln>
                <a:noFill/>
              </a:ln>
              <a:solidFill>
                <a:srgbClr val="0000CC"/>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id-ID" sz="2400" b="1"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a:r>
            <a:br>
              <a:rPr kumimoji="0" lang="id-ID" sz="2400" b="1"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b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Mempunyai tugas (</a:t>
            </a:r>
            <a:r>
              <a:rPr kumimoji="0" lang="id-ID" sz="2400" b="0" i="0" u="none" strike="noStrike" cap="none" normalizeH="0" baseline="0" dirty="0" smtClean="0">
                <a:ln>
                  <a:noFill/>
                </a:ln>
                <a:solidFill>
                  <a:srgbClr val="FF0000"/>
                </a:solidFill>
                <a:effectLst/>
                <a:latin typeface="Arial Black" pitchFamily="34" charset="0"/>
                <a:ea typeface="Times New Roman" pitchFamily="18" charset="0"/>
                <a:cs typeface="Times New Roman" pitchFamily="18" charset="0"/>
              </a:rPr>
              <a:t>pasal 35</a:t>
            </a:r>
            <a:r>
              <a:rPr kumimoji="0" lang="id-ID" sz="24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melaksanakan sebagian tugas dan fungsi Badan sesuai dengan keahlian, keterampilan dan kebutuhan.</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683568" y="1052736"/>
            <a:ext cx="820891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id-ID" sz="2400" b="1" i="0" u="none" strike="noStrike" cap="none" normalizeH="0" baseline="0" dirty="0" smtClean="0">
                <a:ln>
                  <a:noFill/>
                </a:ln>
                <a:solidFill>
                  <a:srgbClr val="FF0000"/>
                </a:solidFill>
                <a:effectLst/>
                <a:latin typeface="Arial Black" pitchFamily="34" charset="0"/>
                <a:ea typeface="Times New Roman" pitchFamily="18" charset="0"/>
                <a:cs typeface="Times New Roman" pitchFamily="18" charset="0"/>
              </a:rPr>
              <a:t>Pasal 36</a:t>
            </a:r>
            <a:endParaRPr kumimoji="0" lang="id-ID" sz="2400" b="0" i="0" u="none" strike="noStrike" cap="none" normalizeH="0" baseline="0" dirty="0" smtClean="0">
              <a:ln>
                <a:noFill/>
              </a:ln>
              <a:solidFill>
                <a:srgbClr val="FF0000"/>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pP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Microsoft Sans Serif" pitchFamily="34" charset="0"/>
              </a:rPr>
              <a:t>1.	Terdiri dari sejumlah tenaga, dalam jenjang jabatan fungsional yang terbagi dalam ber-bagai kelompok sesuai dengan bidang keahliannya.</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pP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Microsoft Sans Serif" pitchFamily="34" charset="0"/>
              </a:rPr>
              <a:t>2.	Dipimpin oleh seorang tenaga fungsional senior yang ditunjuk oleh Bupati, dan bertanggung jawab kepada Kepala Bappeda Kabupaten Gayo Lues.</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pP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Microsoft Sans Serif" pitchFamily="34" charset="0"/>
              </a:rPr>
              <a:t>3.	Jumlah ditentukan berdasarkan kebutuhan dan beban kerja.</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pP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Microsoft Sans Serif" pitchFamily="34" charset="0"/>
              </a:rPr>
              <a:t>4.	Jenis dan jenjang diatur sesuai dengan Peraturan Perundang-undangan.</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364994"/>
            <a:ext cx="9144000" cy="2144126"/>
          </a:xfrm>
          <a:prstGeom prst="rect">
            <a:avLst/>
          </a:prstGeom>
          <a:noFill/>
          <a:ln w="19050">
            <a:noFill/>
          </a:ln>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spcBef>
                <a:spcPct val="0"/>
              </a:spcBef>
            </a:pPr>
            <a:r>
              <a:rPr lang="id-ID" sz="6000" b="1" kern="1200" dirty="0" smtClean="0">
                <a:solidFill>
                  <a:sysClr val="windowText" lastClr="000000"/>
                </a:solidFill>
                <a:latin typeface="Arial Black" pitchFamily="34" charset="0"/>
                <a:cs typeface="Arial" pitchFamily="34" charset="0"/>
              </a:rPr>
              <a:t>TERIMA KASIH</a:t>
            </a:r>
            <a:endParaRPr lang="id-ID" sz="6000" b="1" kern="1200" dirty="0">
              <a:solidFill>
                <a:sysClr val="windowText" lastClr="000000"/>
              </a:solidFill>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755576" y="943555"/>
            <a:ext cx="799288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800" b="0" i="0" u="none" strike="noStrike" cap="none" normalizeH="0" baseline="0" dirty="0" smtClean="0">
                <a:ln>
                  <a:noFill/>
                </a:ln>
                <a:solidFill>
                  <a:srgbClr val="0000CC"/>
                </a:solidFill>
                <a:effectLst/>
                <a:latin typeface="Arial Black" pitchFamily="34" charset="0"/>
                <a:ea typeface="Times New Roman" pitchFamily="18" charset="0"/>
                <a:cs typeface="Times New Roman" pitchFamily="18" charset="0"/>
              </a:rPr>
              <a:t>BAPPEDA</a:t>
            </a: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Kabupaten Gayo Lues mempunyai</a:t>
            </a:r>
          </a:p>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tugas melaksanakan urusan Pemerintahan</a:t>
            </a:r>
          </a:p>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dan pembangunan (</a:t>
            </a:r>
            <a:r>
              <a:rPr kumimoji="0" lang="id-ID" sz="2400" b="0" i="0" u="none" strike="noStrike" cap="none" normalizeH="0" baseline="0" dirty="0" smtClean="0">
                <a:ln>
                  <a:noFill/>
                </a:ln>
                <a:solidFill>
                  <a:srgbClr val="FF0000"/>
                </a:solidFill>
                <a:effectLst/>
                <a:latin typeface="Arial Black" pitchFamily="34" charset="0"/>
                <a:ea typeface="Times New Roman" pitchFamily="18" charset="0"/>
                <a:cs typeface="Times New Roman" pitchFamily="18" charset="0"/>
              </a:rPr>
              <a:t>pasal 5</a:t>
            </a: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a:t>
            </a:r>
          </a:p>
          <a:p>
            <a:pPr marL="352425" indent="-352425"/>
            <a:r>
              <a:rPr lang="id-ID" sz="2400" dirty="0" smtClean="0">
                <a:latin typeface="Tahoma"/>
                <a:ea typeface="Tahoma"/>
                <a:cs typeface="Tahoma"/>
              </a:rPr>
              <a:t>●	</a:t>
            </a:r>
            <a:r>
              <a:rPr lang="id-ID" sz="2400" dirty="0" smtClean="0">
                <a:latin typeface="Arial Black" pitchFamily="34" charset="0"/>
              </a:rPr>
              <a:t>Perencanaan Pembangunan Bidang Keistimewaan dan Sumberdaya Manusia,</a:t>
            </a:r>
          </a:p>
          <a:p>
            <a:pPr marL="352425" indent="-352425"/>
            <a:r>
              <a:rPr lang="id-ID" sz="2400" dirty="0" smtClean="0">
                <a:latin typeface="Tahoma"/>
                <a:ea typeface="Tahoma"/>
                <a:cs typeface="Tahoma"/>
              </a:rPr>
              <a:t>●	</a:t>
            </a:r>
            <a:r>
              <a:rPr lang="id-ID" sz="2400" dirty="0" smtClean="0">
                <a:latin typeface="Arial Black" pitchFamily="34" charset="0"/>
              </a:rPr>
              <a:t>Perencanaan Pembangunan Bidang Infrastruktur dan Ekonomi,</a:t>
            </a:r>
          </a:p>
          <a:p>
            <a:pPr marL="352425" indent="-352425"/>
            <a:r>
              <a:rPr lang="id-ID" sz="2400" dirty="0" smtClean="0">
                <a:latin typeface="Tahoma"/>
                <a:ea typeface="Tahoma"/>
                <a:cs typeface="Tahoma"/>
              </a:rPr>
              <a:t>●	</a:t>
            </a:r>
            <a:r>
              <a:rPr lang="id-ID" sz="2400" dirty="0" smtClean="0">
                <a:latin typeface="Arial Black" pitchFamily="34" charset="0"/>
              </a:rPr>
              <a:t>Bidang Program dan Pendanaan Pembangunan.</a:t>
            </a:r>
          </a:p>
          <a:p>
            <a:pPr marL="352425" indent="-352425"/>
            <a:r>
              <a:rPr lang="id-ID" sz="2400" dirty="0" smtClean="0">
                <a:latin typeface="Tahoma"/>
                <a:ea typeface="Tahoma"/>
                <a:cs typeface="Tahoma"/>
              </a:rPr>
              <a:t>●	</a:t>
            </a:r>
            <a:r>
              <a:rPr lang="id-ID" sz="2400" dirty="0" smtClean="0">
                <a:latin typeface="Arial Black" pitchFamily="34" charset="0"/>
              </a:rPr>
              <a:t>Bidang Pengendalian dan Evaluasi Pembangunan.</a:t>
            </a:r>
          </a:p>
          <a:p>
            <a:pPr marL="352425" indent="-352425"/>
            <a:r>
              <a:rPr lang="id-ID" sz="2400" dirty="0" smtClean="0">
                <a:latin typeface="Tahoma"/>
                <a:ea typeface="Tahoma"/>
                <a:cs typeface="Tahoma"/>
              </a:rPr>
              <a:t>●	</a:t>
            </a:r>
            <a:r>
              <a:rPr lang="id-ID" sz="2400" dirty="0" smtClean="0">
                <a:latin typeface="Arial Black" pitchFamily="34" charset="0"/>
              </a:rPr>
              <a:t>Bidang Penelitian dan Pengembangan.</a:t>
            </a:r>
          </a:p>
          <a:p>
            <a:pPr marL="352425" indent="-352425"/>
            <a:r>
              <a:rPr lang="id-ID" sz="2400" dirty="0" smtClean="0">
                <a:latin typeface="Tahoma"/>
                <a:ea typeface="Tahoma"/>
                <a:cs typeface="Tahoma"/>
              </a:rPr>
              <a:t>●	</a:t>
            </a:r>
            <a:r>
              <a:rPr lang="id-ID" sz="2400" dirty="0" smtClean="0">
                <a:latin typeface="Arial Black" pitchFamily="34" charset="0"/>
              </a:rPr>
              <a:t>Unit Pelaksana Teknis Badan (UPTB).</a:t>
            </a:r>
          </a:p>
          <a:p>
            <a:pPr marL="352425" indent="-352425"/>
            <a:r>
              <a:rPr lang="id-ID" sz="2400" dirty="0" smtClean="0">
                <a:latin typeface="Tahoma"/>
                <a:ea typeface="Tahoma"/>
                <a:cs typeface="Tahoma"/>
              </a:rPr>
              <a:t>●	</a:t>
            </a:r>
            <a:r>
              <a:rPr lang="id-ID" sz="2400" dirty="0" smtClean="0">
                <a:latin typeface="Arial Black" pitchFamily="34" charset="0"/>
              </a:rPr>
              <a:t>Kelompok Jabatan Fungsional.</a:t>
            </a:r>
            <a:endPar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611560" y="959524"/>
            <a:ext cx="83160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714500" algn="l"/>
              </a:tabLst>
            </a:pPr>
            <a:r>
              <a:rPr kumimoji="0" lang="id-ID" sz="2800" b="0" i="0" u="none" strike="noStrike" cap="none" normalizeH="0" baseline="0" dirty="0" smtClean="0">
                <a:ln>
                  <a:noFill/>
                </a:ln>
                <a:solidFill>
                  <a:srgbClr val="0000CC"/>
                </a:solidFill>
                <a:effectLst/>
                <a:latin typeface="Arial Black" pitchFamily="34" charset="0"/>
                <a:ea typeface="Times New Roman" pitchFamily="18" charset="0"/>
                <a:cs typeface="Times New Roman" pitchFamily="18" charset="0"/>
              </a:rPr>
              <a:t>BAPPEDA</a:t>
            </a: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Kabupaten Gayo Lues mempunyai fungsi (</a:t>
            </a:r>
            <a:r>
              <a:rPr kumimoji="0" lang="id-ID" sz="2400" b="0" i="0" u="none" strike="noStrike" cap="none" normalizeH="0" baseline="0" dirty="0" smtClean="0">
                <a:ln>
                  <a:noFill/>
                </a:ln>
                <a:solidFill>
                  <a:srgbClr val="FF0000"/>
                </a:solidFill>
                <a:effectLst/>
                <a:latin typeface="Arial Black" pitchFamily="34" charset="0"/>
                <a:ea typeface="Times New Roman" pitchFamily="18" charset="0"/>
                <a:cs typeface="Times New Roman" pitchFamily="18" charset="0"/>
              </a:rPr>
              <a:t>pasal 6</a:t>
            </a:r>
            <a:r>
              <a:rPr kumimoji="0" lang="id-ID" sz="2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buFontTx/>
              <a:buNone/>
              <a:tabLst>
                <a:tab pos="-1714500" algn="l"/>
              </a:tabLst>
            </a:pPr>
            <a:r>
              <a:rPr kumimoji="0" lang="id-ID" sz="22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a.	Pelaksanaan urusan ketatausahaan Badan;</a:t>
            </a:r>
            <a:endParaRPr kumimoji="0" lang="id-ID" sz="22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buFontTx/>
              <a:buNone/>
              <a:tabLst>
                <a:tab pos="-1714500" algn="l"/>
              </a:tabLst>
            </a:pPr>
            <a:r>
              <a:rPr kumimoji="0" lang="id-ID" sz="22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b.	Penyusunan program kerja tahunan, jangka menengah dan jangka panjang;</a:t>
            </a:r>
            <a:endParaRPr kumimoji="0" lang="id-ID" sz="2200" b="0" i="0" u="none" strike="noStrike" cap="none" normalizeH="0" baseline="0" dirty="0" smtClean="0">
              <a:ln>
                <a:noFill/>
              </a:ln>
              <a:solidFill>
                <a:schemeClr val="tx1"/>
              </a:solidFill>
              <a:effectLst/>
              <a:latin typeface="Arial Black"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buFontTx/>
              <a:buNone/>
              <a:tabLst>
                <a:tab pos="-1714500" algn="l"/>
              </a:tabLst>
            </a:pPr>
            <a:r>
              <a:rPr kumimoji="0" lang="id-ID" sz="22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c.	Perumusan kebijakan teknis di bidang Perencana-an dan pembangunan Kabupaten Gayo Lues;</a:t>
            </a:r>
            <a:endParaRPr kumimoji="0" lang="id-ID" sz="2200" b="0" i="0" u="none" strike="noStrike" cap="none" normalizeH="0" baseline="0" dirty="0" smtClean="0">
              <a:ln>
                <a:noFill/>
              </a:ln>
              <a:solidFill>
                <a:schemeClr val="tx1"/>
              </a:solidFill>
              <a:effectLst/>
              <a:latin typeface="Arial Black" pitchFamily="34" charset="0"/>
              <a:cs typeface="Arial" pitchFamily="34" charset="0"/>
            </a:endParaRPr>
          </a:p>
          <a:p>
            <a:pPr marL="457200" indent="-457200">
              <a:buAutoNum type="alphaLcPeriod" startAt="4"/>
            </a:pPr>
            <a:r>
              <a:rPr kumimoji="0" lang="id-ID" sz="22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Pengkoordinasian; perencanaan pembangunan</a:t>
            </a:r>
            <a:r>
              <a:rPr kumimoji="0" lang="id-ID" sz="2200" b="0" i="0" u="none" strike="noStrike" cap="none" normalizeH="0" dirty="0" smtClean="0">
                <a:ln>
                  <a:noFill/>
                </a:ln>
                <a:solidFill>
                  <a:schemeClr val="tx1"/>
                </a:solidFill>
                <a:effectLst/>
                <a:latin typeface="Arial Black" pitchFamily="34" charset="0"/>
                <a:ea typeface="Times New Roman" pitchFamily="18" charset="0"/>
                <a:cs typeface="Times New Roman" pitchFamily="18" charset="0"/>
              </a:rPr>
              <a:t> b</a:t>
            </a:r>
            <a:r>
              <a:rPr lang="id-ID" sz="2200" dirty="0" smtClean="0">
                <a:latin typeface="Arial Black" pitchFamily="34" charset="0"/>
              </a:rPr>
              <a:t>idang keistimewaan dan sumberdaya manusia, bidang infrastruktur dan ekonomi, bidang program dan pendanaan pembangunan, </a:t>
            </a:r>
            <a:r>
              <a:rPr lang="id-ID" sz="2000" dirty="0" smtClean="0">
                <a:latin typeface="Arial Black" pitchFamily="34" charset="0"/>
              </a:rPr>
              <a:t>bidang pengendalian</a:t>
            </a:r>
            <a:r>
              <a:rPr lang="id-ID" sz="2200" dirty="0" smtClean="0">
                <a:latin typeface="Arial Black" pitchFamily="34" charset="0"/>
              </a:rPr>
              <a:t> dan evaluasi pembangunan, bidang penelitian dan pengembangan, unit pelaksana teknis badan (UPTB); dan kelompok jabatan fun</a:t>
            </a:r>
            <a:r>
              <a:rPr lang="id-ID" sz="2400" dirty="0" smtClean="0">
                <a:latin typeface="Arial Black" pitchFamily="34" charset="0"/>
              </a:rPr>
              <a:t>gsional.</a:t>
            </a:r>
            <a:endParaRPr kumimoji="0" lang="id-ID" sz="24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611560" y="411043"/>
            <a:ext cx="828092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52425" marR="0" lvl="0" indent="-352425" algn="l" defTabSz="914400" rtl="0" eaLnBrk="0" fontAlgn="base" latinLnBrk="0" hangingPunct="0">
              <a:lnSpc>
                <a:spcPct val="100000"/>
              </a:lnSpc>
              <a:spcBef>
                <a:spcPct val="0"/>
              </a:spcBef>
              <a:spcAft>
                <a:spcPct val="0"/>
              </a:spcAft>
              <a:buClrTx/>
              <a:buSzTx/>
              <a:tabLst>
                <a:tab pos="-1714500" algn="l"/>
              </a:tabLst>
            </a:pPr>
            <a:r>
              <a:rPr kumimoji="0" lang="id-ID" sz="22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e.	Pengkoordinasian penyusuan rencana anggaran yang bersumber dari APBK, APBA, APBN dan sumber lainnya.</a:t>
            </a:r>
            <a:endParaRPr kumimoji="0" lang="id-ID" sz="2200" b="0" i="0" u="none" strike="noStrike" cap="none" normalizeH="0" baseline="0" dirty="0" smtClean="0">
              <a:ln>
                <a:noFill/>
              </a:ln>
              <a:solidFill>
                <a:schemeClr val="tx1"/>
              </a:solidFill>
              <a:effectLst/>
              <a:latin typeface="Arial Black" pitchFamily="34" charset="0"/>
              <a:cs typeface="Arial" pitchFamily="34" charset="0"/>
            </a:endParaRPr>
          </a:p>
          <a:p>
            <a:pPr marL="352425" marR="0" lvl="0" indent="-352425" algn="l" defTabSz="914400" rtl="0" eaLnBrk="0" fontAlgn="base" latinLnBrk="0" hangingPunct="0">
              <a:lnSpc>
                <a:spcPct val="100000"/>
              </a:lnSpc>
              <a:spcBef>
                <a:spcPct val="0"/>
              </a:spcBef>
              <a:spcAft>
                <a:spcPct val="0"/>
              </a:spcAft>
              <a:buClrTx/>
              <a:buSzTx/>
              <a:buFontTx/>
              <a:buNone/>
              <a:tabLst>
                <a:tab pos="-1714500" algn="l"/>
              </a:tabLst>
            </a:pPr>
            <a:r>
              <a:rPr kumimoji="0" lang="id-ID" sz="22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f.	Pelaksanaan penelitian dan pengembangan, pendataan, pengendalian, pemantauan, evaluasi dan pelaporan pelaksanaan pembangunan di Kabupaten Gayo Lues yang bersumber dari APBK, APBA, dan sumber lainnya;</a:t>
            </a:r>
            <a:endParaRPr kumimoji="0" lang="id-ID" sz="2200" b="0" i="0" u="none" strike="noStrike" cap="none" normalizeH="0" baseline="0" dirty="0" smtClean="0">
              <a:ln>
                <a:noFill/>
              </a:ln>
              <a:solidFill>
                <a:schemeClr val="tx1"/>
              </a:solidFill>
              <a:effectLst/>
              <a:latin typeface="Arial Black" pitchFamily="34" charset="0"/>
              <a:cs typeface="Arial" pitchFamily="34" charset="0"/>
            </a:endParaRPr>
          </a:p>
          <a:p>
            <a:pPr marL="352425" marR="0" lvl="0" indent="-352425" algn="l" defTabSz="914400" rtl="0" eaLnBrk="0" fontAlgn="base" latinLnBrk="0" hangingPunct="0">
              <a:lnSpc>
                <a:spcPct val="100000"/>
              </a:lnSpc>
              <a:spcBef>
                <a:spcPct val="0"/>
              </a:spcBef>
              <a:spcAft>
                <a:spcPct val="0"/>
              </a:spcAft>
              <a:buClrTx/>
              <a:buSzTx/>
              <a:buFontTx/>
              <a:buNone/>
              <a:tabLst>
                <a:tab pos="-1714500" algn="l"/>
              </a:tabLst>
            </a:pPr>
            <a:r>
              <a:rPr kumimoji="0" lang="id-ID" sz="22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g.	Pelaksanaan penyiapan bahan rapat koordinasi, evaluasi dan pengendalian perencanaan pembangunan di kabupaten Gayo Lues;</a:t>
            </a:r>
            <a:endParaRPr kumimoji="0" lang="id-ID" sz="2200" b="0" i="0" u="none" strike="noStrike" cap="none" normalizeH="0" baseline="0" dirty="0" smtClean="0">
              <a:ln>
                <a:noFill/>
              </a:ln>
              <a:solidFill>
                <a:schemeClr val="tx1"/>
              </a:solidFill>
              <a:effectLst/>
              <a:latin typeface="Arial Black" pitchFamily="34" charset="0"/>
              <a:cs typeface="Arial" pitchFamily="34" charset="0"/>
            </a:endParaRPr>
          </a:p>
          <a:p>
            <a:pPr marL="352425" marR="0" lvl="0" indent="-352425" algn="l" defTabSz="914400" rtl="0" eaLnBrk="0" fontAlgn="base" latinLnBrk="0" hangingPunct="0">
              <a:lnSpc>
                <a:spcPct val="100000"/>
              </a:lnSpc>
              <a:spcBef>
                <a:spcPct val="0"/>
              </a:spcBef>
              <a:spcAft>
                <a:spcPct val="0"/>
              </a:spcAft>
              <a:buClrTx/>
              <a:buSzTx/>
              <a:buFontTx/>
              <a:buNone/>
              <a:tabLst>
                <a:tab pos="-1714500" algn="l"/>
              </a:tabLst>
            </a:pPr>
            <a:r>
              <a:rPr kumimoji="0" lang="id-ID" sz="22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h.	Pelaksanaan koordinasi dengan SKPK dan/atau lembaga terkait lainnya di bidang perencanaan pembangunan kabupaten Gayo Lues;</a:t>
            </a:r>
            <a:endParaRPr kumimoji="0" lang="id-ID" sz="2200" b="0" i="0" u="none" strike="noStrike" cap="none" normalizeH="0" baseline="0" dirty="0" smtClean="0">
              <a:ln>
                <a:noFill/>
              </a:ln>
              <a:solidFill>
                <a:schemeClr val="tx1"/>
              </a:solidFill>
              <a:effectLst/>
              <a:latin typeface="Arial Black" pitchFamily="34" charset="0"/>
              <a:cs typeface="Arial" pitchFamily="34" charset="0"/>
            </a:endParaRPr>
          </a:p>
          <a:p>
            <a:pPr marL="352425" marR="0" lvl="0" indent="-352425" algn="l" defTabSz="914400" rtl="0" eaLnBrk="0" fontAlgn="base" latinLnBrk="0" hangingPunct="0">
              <a:lnSpc>
                <a:spcPct val="100000"/>
              </a:lnSpc>
              <a:spcBef>
                <a:spcPct val="0"/>
              </a:spcBef>
              <a:spcAft>
                <a:spcPct val="0"/>
              </a:spcAft>
              <a:buClrTx/>
              <a:buSzTx/>
              <a:buFontTx/>
              <a:buNone/>
              <a:tabLst>
                <a:tab pos="-1714500" algn="l"/>
              </a:tabLst>
            </a:pPr>
            <a:r>
              <a:rPr kumimoji="0" lang="id-ID" sz="22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i.	Pembinaan UPTB; dan</a:t>
            </a:r>
            <a:endParaRPr kumimoji="0" lang="id-ID" sz="2200" b="0" i="0" u="none" strike="noStrike" cap="none" normalizeH="0" baseline="0" dirty="0" smtClean="0">
              <a:ln>
                <a:noFill/>
              </a:ln>
              <a:solidFill>
                <a:schemeClr val="tx1"/>
              </a:solidFill>
              <a:effectLst/>
              <a:latin typeface="Arial Black" pitchFamily="34" charset="0"/>
              <a:cs typeface="Arial" pitchFamily="34" charset="0"/>
            </a:endParaRPr>
          </a:p>
          <a:p>
            <a:pPr marL="352425" marR="0" lvl="0" indent="-352425" algn="l" defTabSz="914400" rtl="0" eaLnBrk="0" fontAlgn="base" latinLnBrk="0" hangingPunct="0">
              <a:lnSpc>
                <a:spcPct val="100000"/>
              </a:lnSpc>
              <a:spcBef>
                <a:spcPct val="0"/>
              </a:spcBef>
              <a:spcAft>
                <a:spcPct val="0"/>
              </a:spcAft>
              <a:buClrTx/>
              <a:buSzTx/>
              <a:buFontTx/>
              <a:buNone/>
              <a:tabLst>
                <a:tab pos="-1714500" algn="l"/>
              </a:tabLst>
            </a:pPr>
            <a:r>
              <a:rPr kumimoji="0" lang="id-ID" sz="22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j.	Pelaksanaan tugas-tugas kedinasan lainnya yang diberikan oleh Bupati sesuai dengan tugas dan fungsinya.</a:t>
            </a:r>
            <a:endParaRPr kumimoji="0" lang="id-ID" sz="22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3568" y="1196752"/>
            <a:ext cx="8280000" cy="468052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b="1" dirty="0" smtClean="0">
                <a:solidFill>
                  <a:srgbClr val="0000CC"/>
                </a:solidFill>
                <a:latin typeface="Arial Black" pitchFamily="34" charset="0"/>
              </a:rPr>
              <a:t>KEPALA BADAN</a:t>
            </a:r>
          </a:p>
          <a:p>
            <a:endParaRPr lang="id-ID" sz="2400" dirty="0" smtClean="0">
              <a:solidFill>
                <a:schemeClr val="tx1"/>
              </a:solidFill>
              <a:latin typeface="Arial Black" pitchFamily="34" charset="0"/>
            </a:endParaRPr>
          </a:p>
          <a:p>
            <a:r>
              <a:rPr lang="id-ID" sz="2400" dirty="0" smtClean="0">
                <a:solidFill>
                  <a:schemeClr val="tx1"/>
                </a:solidFill>
                <a:latin typeface="Arial Black" pitchFamily="34" charset="0"/>
              </a:rPr>
              <a:t>Mempunyai tugas pokok (</a:t>
            </a:r>
            <a:r>
              <a:rPr lang="id-ID" sz="2400" dirty="0" smtClean="0">
                <a:solidFill>
                  <a:srgbClr val="FF0000"/>
                </a:solidFill>
                <a:latin typeface="Arial Black" pitchFamily="34" charset="0"/>
              </a:rPr>
              <a:t>pasal 7</a:t>
            </a:r>
            <a:r>
              <a:rPr lang="id-ID" sz="2400" dirty="0" smtClean="0">
                <a:solidFill>
                  <a:schemeClr val="tx1"/>
                </a:solidFill>
                <a:latin typeface="Arial Black" pitchFamily="34" charset="0"/>
              </a:rPr>
              <a:t>) penyusunan perencanaan pembangunan, penyusunan perencana-an anggaran, pelaksanaan perencanaan pembangunan, pengendalian dan evaluasi perencanaan pembangunan, peningkatan kapasitas perencanaan daerah, koordinasi dan sinkronisasi pembangunan daerah lintas sektor, antar level pemerintah serta pelaksanaan penelitian dan pengembangan inovasi daerah.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9552" y="1341480"/>
            <a:ext cx="8280000" cy="431976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id-ID" sz="2400" dirty="0" smtClean="0">
                <a:solidFill>
                  <a:schemeClr val="tx1"/>
                </a:solidFill>
                <a:latin typeface="Arial Black" pitchFamily="34" charset="0"/>
              </a:rPr>
              <a:t>Mempunyai fungsi (</a:t>
            </a:r>
            <a:r>
              <a:rPr lang="id-ID" sz="2400" dirty="0" smtClean="0">
                <a:solidFill>
                  <a:srgbClr val="FF0000"/>
                </a:solidFill>
                <a:latin typeface="Arial Black" pitchFamily="34" charset="0"/>
              </a:rPr>
              <a:t>pasal 8</a:t>
            </a:r>
            <a:r>
              <a:rPr lang="id-ID" sz="2400" dirty="0" smtClean="0">
                <a:solidFill>
                  <a:schemeClr val="tx1"/>
                </a:solidFill>
                <a:latin typeface="Arial Black" pitchFamily="34" charset="0"/>
              </a:rPr>
              <a:t>) :</a:t>
            </a:r>
          </a:p>
          <a:p>
            <a:pPr marL="449263" indent="-449263" fontAlgn="base"/>
            <a:r>
              <a:rPr lang="id-ID" sz="2400" dirty="0" smtClean="0">
                <a:solidFill>
                  <a:schemeClr val="tx1"/>
                </a:solidFill>
                <a:latin typeface="Arial Black" pitchFamily="34" charset="0"/>
              </a:rPr>
              <a:t>a.	Penyelenggaraan, pengkoordinasiaan perencanaan, dan penganggaran pem-bangunan daerah, pengendalian dan evaluasi pembangunan, serta penelitian dan pengembangan inovasi daerah;</a:t>
            </a:r>
          </a:p>
          <a:p>
            <a:pPr marL="449263" lvl="0" indent="-449263" fontAlgn="base"/>
            <a:r>
              <a:rPr lang="id-ID" sz="2400" dirty="0" smtClean="0">
                <a:solidFill>
                  <a:schemeClr val="tx1"/>
                </a:solidFill>
                <a:latin typeface="Arial Black" pitchFamily="34" charset="0"/>
              </a:rPr>
              <a:t>b.	Penyelenggaraan urusan pemerintahan daerah di bidang perencanaan dan penganggaran pembangunan dan urusan bidang penelitian dan pengembangan inovasi daerah;</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TotalTime>
  <Words>672</Words>
  <Application>Microsoft Office PowerPoint</Application>
  <PresentationFormat>On-screen Show (4:3)</PresentationFormat>
  <Paragraphs>189</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DU-ONE Computer</cp:lastModifiedBy>
  <cp:revision>8</cp:revision>
  <dcterms:created xsi:type="dcterms:W3CDTF">2018-12-15T15:19:14Z</dcterms:created>
  <dcterms:modified xsi:type="dcterms:W3CDTF">2018-12-22T09:05:22Z</dcterms:modified>
</cp:coreProperties>
</file>