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79" r:id="rId9"/>
    <p:sldId id="280" r:id="rId10"/>
    <p:sldId id="281" r:id="rId11"/>
    <p:sldId id="282" r:id="rId12"/>
    <p:sldId id="285" r:id="rId13"/>
    <p:sldId id="286" r:id="rId14"/>
    <p:sldId id="263" r:id="rId15"/>
  </p:sldIdLst>
  <p:sldSz cx="9144000" cy="6858000" type="screen4x3"/>
  <p:notesSz cx="7102475" cy="9388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CCFF"/>
    <a:srgbClr val="CCFF33"/>
    <a:srgbClr val="FF66FF"/>
    <a:srgbClr val="CC00CC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8104B26-1A19-4497-AD8F-DD9025BA1BAF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E24D6AB-09B1-49F6-ABB1-625F1D976E9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061712"/>
            <a:fld id="{47F7566A-51F1-4990-B5D4-E3BF19BFFB14}" type="slidenum">
              <a:rPr lang="en-US">
                <a:solidFill>
                  <a:srgbClr val="000000"/>
                </a:solidFill>
                <a:latin typeface="Arial" charset="0"/>
              </a:rPr>
              <a:pPr defTabSz="1061712"/>
              <a:t>11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C580-8C4E-4633-AADE-F2F0731F2683}" type="datetimeFigureOut">
              <a:rPr lang="id-ID" smtClean="0"/>
              <a:pPr/>
              <a:t>22/12/2018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CB6A-075B-44ED-8112-0550D3950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692400"/>
            <a:ext cx="9144000" cy="16589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 Black" pitchFamily="34" charset="0"/>
              </a:rPr>
              <a:t>KONSISTENSI DAN INTEGRASI PENYUSUNAN RENJA SKP</a:t>
            </a:r>
            <a:r>
              <a:rPr lang="id-ID" sz="3600" b="1" dirty="0" smtClean="0">
                <a:latin typeface="Arial Black" pitchFamily="34" charset="0"/>
              </a:rPr>
              <a:t>K</a:t>
            </a:r>
            <a:endParaRPr lang="id-ID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467545" y="1484784"/>
            <a:ext cx="8496944" cy="470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377825" indent="-393700">
              <a:buFontTx/>
              <a:buAutoNum type="arabicPeriod"/>
            </a:pPr>
            <a:r>
              <a:rPr lang="id-ID" sz="2000" dirty="0" smtClean="0">
                <a:latin typeface="Arial Black" pitchFamily="34" charset="0"/>
              </a:rPr>
              <a:t>Inventarisasi jenis program/kegiatan yang diusulkan DPRK </a:t>
            </a:r>
            <a:r>
              <a:rPr lang="id-ID" sz="2000" dirty="0">
                <a:latin typeface="Arial Black" pitchFamily="34" charset="0"/>
              </a:rPr>
              <a:t>dalam dokumen rumusan hasil </a:t>
            </a:r>
            <a:r>
              <a:rPr lang="en-US" sz="2000" dirty="0" err="1">
                <a:latin typeface="Arial Black" pitchFamily="34" charset="0"/>
              </a:rPr>
              <a:t>penelaahan</a:t>
            </a:r>
            <a:r>
              <a:rPr lang="id-ID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pokok-pokok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pikiran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id-ID" sz="2000" dirty="0" smtClean="0">
                <a:latin typeface="Arial Black" pitchFamily="34" charset="0"/>
              </a:rPr>
              <a:t>DPRK </a:t>
            </a:r>
            <a:r>
              <a:rPr lang="id-ID" sz="2000" dirty="0">
                <a:latin typeface="Arial Black" pitchFamily="34" charset="0"/>
              </a:rPr>
              <a:t>tahun lalu dan </a:t>
            </a:r>
            <a:r>
              <a:rPr lang="en-US" sz="2000" dirty="0" err="1">
                <a:latin typeface="Arial Black" pitchFamily="34" charset="0"/>
              </a:rPr>
              <a:t>di</a:t>
            </a:r>
            <a:r>
              <a:rPr lang="id-ID" sz="2000" dirty="0">
                <a:latin typeface="Arial Black" pitchFamily="34" charset="0"/>
              </a:rPr>
              <a:t>kelompokkan kedalam urusan </a:t>
            </a:r>
            <a:r>
              <a:rPr lang="id-ID" sz="2000" dirty="0" smtClean="0">
                <a:latin typeface="Arial Black" pitchFamily="34" charset="0"/>
              </a:rPr>
              <a:t>SKPK.</a:t>
            </a:r>
            <a:endParaRPr lang="id-ID" sz="2000" dirty="0">
              <a:latin typeface="Arial Black" pitchFamily="34" charset="0"/>
            </a:endParaRPr>
          </a:p>
          <a:p>
            <a:pPr marL="377825" indent="-393700">
              <a:buFontTx/>
              <a:buAutoNum type="arabicPeriod"/>
            </a:pPr>
            <a:r>
              <a:rPr lang="id-ID" sz="2000" dirty="0">
                <a:latin typeface="Arial Black" pitchFamily="34" charset="0"/>
              </a:rPr>
              <a:t>Kaji pandangan dan pertimbangan yang disampaikan berkaitan dengan usulan program/kegiatan hasil penelaahan.</a:t>
            </a:r>
          </a:p>
          <a:p>
            <a:pPr marL="377825" indent="-393700">
              <a:buFontTx/>
              <a:buAutoNum type="arabicPeriod"/>
            </a:pPr>
            <a:r>
              <a:rPr lang="id-ID" sz="2000" dirty="0">
                <a:latin typeface="Arial Black" pitchFamily="34" charset="0"/>
              </a:rPr>
              <a:t>Indikator kinerja yang diusulkan serta lokasi yang diusulkan.</a:t>
            </a:r>
          </a:p>
          <a:p>
            <a:pPr marL="377825" indent="-393700">
              <a:buFontTx/>
              <a:buAutoNum type="arabicPeriod"/>
            </a:pPr>
            <a:r>
              <a:rPr lang="id-ID" sz="2000" dirty="0">
                <a:latin typeface="Arial Black" pitchFamily="34" charset="0"/>
              </a:rPr>
              <a:t>Lakukan pengecekan dan validasi oleh tim penyusun </a:t>
            </a:r>
            <a:r>
              <a:rPr lang="id-ID" sz="2000" dirty="0" smtClean="0">
                <a:latin typeface="Arial Black" pitchFamily="34" charset="0"/>
              </a:rPr>
              <a:t>RKPK </a:t>
            </a:r>
            <a:r>
              <a:rPr lang="id-ID" sz="2000" dirty="0">
                <a:latin typeface="Arial Black" pitchFamily="34" charset="0"/>
              </a:rPr>
              <a:t>yang berasal dari </a:t>
            </a:r>
            <a:r>
              <a:rPr lang="id-ID" sz="2000" dirty="0" smtClean="0">
                <a:latin typeface="Arial Black" pitchFamily="34" charset="0"/>
              </a:rPr>
              <a:t>SKPK </a:t>
            </a:r>
            <a:r>
              <a:rPr lang="id-ID" sz="2000" dirty="0">
                <a:latin typeface="Arial Black" pitchFamily="34" charset="0"/>
              </a:rPr>
              <a:t>terkait terhadap kebutuhan riil di lapangan dengan mempertimbangkan asas manfaat, kemendesakan, efisiensi dan efektivitas.</a:t>
            </a:r>
          </a:p>
          <a:p>
            <a:pPr marL="377825" indent="-393700">
              <a:buFontTx/>
              <a:buAutoNum type="arabicPeriod"/>
            </a:pPr>
            <a:r>
              <a:rPr lang="id-ID" sz="2000" dirty="0">
                <a:latin typeface="Arial Black" pitchFamily="34" charset="0"/>
              </a:rPr>
              <a:t>Rumuskan usulan program dan kegiatan yang dapat diakomodasikan dalam rancangan awal </a:t>
            </a:r>
            <a:r>
              <a:rPr lang="id-ID" sz="2000" dirty="0" smtClean="0">
                <a:latin typeface="Arial Black" pitchFamily="34" charset="0"/>
              </a:rPr>
              <a:t>RKPK</a:t>
            </a:r>
            <a:endParaRPr lang="id-ID" sz="2000" dirty="0">
              <a:latin typeface="Arial Black" pitchFamily="34" charset="0"/>
            </a:endParaRPr>
          </a:p>
        </p:txBody>
      </p:sp>
      <p:sp>
        <p:nvSpPr>
          <p:cNvPr id="39939" name="Title 1"/>
          <p:cNvSpPr txBox="1">
            <a:spLocks/>
          </p:cNvSpPr>
          <p:nvPr/>
        </p:nvSpPr>
        <p:spPr bwMode="auto">
          <a:xfrm>
            <a:off x="0" y="214313"/>
            <a:ext cx="9144000" cy="112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algn="ctr"/>
            <a:r>
              <a:rPr lang="id-ID" sz="2800" b="1" dirty="0" smtClean="0">
                <a:latin typeface="Arial Black" pitchFamily="34" charset="0"/>
              </a:rPr>
              <a:t>PEN</a:t>
            </a:r>
            <a:r>
              <a:rPr lang="en-US" sz="2800" b="1" dirty="0" smtClean="0">
                <a:latin typeface="Arial Black" pitchFamily="34" charset="0"/>
              </a:rPr>
              <a:t>E</a:t>
            </a:r>
            <a:r>
              <a:rPr lang="id-ID" sz="2800" b="1" dirty="0" smtClean="0">
                <a:latin typeface="Arial Black" pitchFamily="34" charset="0"/>
              </a:rPr>
              <a:t>LAAHAN</a:t>
            </a:r>
          </a:p>
          <a:p>
            <a:pPr algn="ctr"/>
            <a:r>
              <a:rPr lang="id-ID" sz="2800" b="1" dirty="0" smtClean="0">
                <a:latin typeface="Arial Black" pitchFamily="34" charset="0"/>
              </a:rPr>
              <a:t>P</a:t>
            </a:r>
            <a:r>
              <a:rPr lang="en-US" sz="2800" b="1" dirty="0" smtClean="0">
                <a:latin typeface="Arial Black" pitchFamily="34" charset="0"/>
              </a:rPr>
              <a:t>OKOK-</a:t>
            </a:r>
            <a:r>
              <a:rPr lang="id-ID" sz="2800" b="1" dirty="0" smtClean="0">
                <a:latin typeface="Arial Black" pitchFamily="34" charset="0"/>
              </a:rPr>
              <a:t>P</a:t>
            </a:r>
            <a:r>
              <a:rPr lang="en-US" sz="2800" b="1" dirty="0" smtClean="0">
                <a:latin typeface="Arial Black" pitchFamily="34" charset="0"/>
              </a:rPr>
              <a:t>OKOK </a:t>
            </a:r>
            <a:r>
              <a:rPr lang="id-ID" sz="2800" b="1" dirty="0" smtClean="0">
                <a:latin typeface="Arial Black" pitchFamily="34" charset="0"/>
              </a:rPr>
              <a:t>P</a:t>
            </a:r>
            <a:r>
              <a:rPr lang="en-US" sz="2800" b="1" dirty="0" smtClean="0">
                <a:latin typeface="Arial Black" pitchFamily="34" charset="0"/>
              </a:rPr>
              <a:t>IKIRAN</a:t>
            </a:r>
            <a:r>
              <a:rPr lang="id-ID" sz="2800" b="1" dirty="0" smtClean="0">
                <a:latin typeface="Arial Black" pitchFamily="34" charset="0"/>
              </a:rPr>
              <a:t> DPRK</a:t>
            </a:r>
            <a:endParaRPr lang="id-ID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Shape 20"/>
          <p:cNvCxnSpPr/>
          <p:nvPr/>
        </p:nvCxnSpPr>
        <p:spPr bwMode="auto">
          <a:xfrm rot="5400000">
            <a:off x="8190333" y="4827667"/>
            <a:ext cx="684213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hape 20"/>
          <p:cNvCxnSpPr/>
          <p:nvPr/>
        </p:nvCxnSpPr>
        <p:spPr bwMode="auto">
          <a:xfrm rot="5400000">
            <a:off x="8280440" y="3964448"/>
            <a:ext cx="504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Shape 20"/>
          <p:cNvCxnSpPr/>
          <p:nvPr/>
        </p:nvCxnSpPr>
        <p:spPr bwMode="auto">
          <a:xfrm rot="16200000" flipV="1">
            <a:off x="6838047" y="2384078"/>
            <a:ext cx="540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hape 20"/>
          <p:cNvCxnSpPr/>
          <p:nvPr/>
        </p:nvCxnSpPr>
        <p:spPr bwMode="auto">
          <a:xfrm rot="16200000" flipV="1">
            <a:off x="6894662" y="2952647"/>
            <a:ext cx="4320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hape 20"/>
          <p:cNvCxnSpPr/>
          <p:nvPr/>
        </p:nvCxnSpPr>
        <p:spPr bwMode="auto">
          <a:xfrm rot="16200000" flipV="1">
            <a:off x="6853018" y="3875211"/>
            <a:ext cx="5400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hape 20"/>
          <p:cNvCxnSpPr/>
          <p:nvPr/>
        </p:nvCxnSpPr>
        <p:spPr bwMode="auto">
          <a:xfrm rot="16200000" flipV="1">
            <a:off x="6900196" y="4752847"/>
            <a:ext cx="4320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itle 1"/>
          <p:cNvSpPr txBox="1">
            <a:spLocks/>
          </p:cNvSpPr>
          <p:nvPr/>
        </p:nvSpPr>
        <p:spPr>
          <a:xfrm>
            <a:off x="0" y="28857"/>
            <a:ext cx="9144000" cy="64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BAGAN ALIR TAHAPAN DAN TATACARA </a:t>
            </a:r>
            <a:r>
              <a:rPr lang="id-ID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PENYUSUNAN RENJA </a:t>
            </a:r>
            <a:r>
              <a:rPr lang="id-ID" sz="2400" b="1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SKPK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(</a:t>
            </a:r>
            <a:r>
              <a:rPr lang="id-ID" sz="20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Lampiran VI Permendagri </a:t>
            </a:r>
            <a:r>
              <a:rPr lang="id-ID" sz="2000" b="1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No. </a:t>
            </a:r>
            <a:r>
              <a:rPr lang="id-ID" sz="20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54/2010)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06254" y="2390725"/>
            <a:ext cx="4572000" cy="4356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id-ID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62477" name="Flowchart: Document 71"/>
          <p:cNvSpPr>
            <a:spLocks noChangeArrowheads="1"/>
          </p:cNvSpPr>
          <p:nvPr/>
        </p:nvSpPr>
        <p:spPr bwMode="auto">
          <a:xfrm>
            <a:off x="5317123" y="2773988"/>
            <a:ext cx="1055077" cy="574675"/>
          </a:xfrm>
          <a:prstGeom prst="flowChartDocument">
            <a:avLst/>
          </a:prstGeom>
          <a:solidFill>
            <a:srgbClr val="FF860D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Rancangan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Renja-SKPD kab/kota</a:t>
            </a:r>
          </a:p>
        </p:txBody>
      </p:sp>
      <p:cxnSp>
        <p:nvCxnSpPr>
          <p:cNvPr id="73" name="Shape 18"/>
          <p:cNvCxnSpPr/>
          <p:nvPr/>
        </p:nvCxnSpPr>
        <p:spPr bwMode="auto">
          <a:xfrm flipV="1">
            <a:off x="4860790" y="3068960"/>
            <a:ext cx="432000" cy="1476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479" name="Rectangle 75"/>
          <p:cNvSpPr>
            <a:spLocks noChangeArrowheads="1"/>
          </p:cNvSpPr>
          <p:nvPr/>
        </p:nvSpPr>
        <p:spPr bwMode="auto">
          <a:xfrm>
            <a:off x="6582155" y="4913590"/>
            <a:ext cx="1116000" cy="6840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Pembahasan Renja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</a:rPr>
              <a:t>SKPK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pada Forum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</a:rPr>
              <a:t>SKPK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949178" y="3342208"/>
            <a:ext cx="1152000" cy="500062"/>
          </a:xfrm>
          <a:prstGeom prst="rect">
            <a:avLst/>
          </a:prstGeom>
          <a:solidFill>
            <a:srgbClr val="FFCD9B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Pengesahan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Renja-SKPK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oleh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Bupati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84" name="Shape 20"/>
          <p:cNvCxnSpPr/>
          <p:nvPr/>
        </p:nvCxnSpPr>
        <p:spPr bwMode="auto">
          <a:xfrm rot="5400000">
            <a:off x="8190334" y="2980342"/>
            <a:ext cx="684212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3702962" y="4249608"/>
            <a:ext cx="1079989" cy="1008000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es-ES" sz="11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Perumusan</a:t>
            </a:r>
            <a:r>
              <a:rPr lang="es-ES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ES" sz="11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program</a:t>
            </a:r>
            <a:r>
              <a:rPr lang="es-ES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dan </a:t>
            </a:r>
            <a:r>
              <a:rPr lang="es-ES" sz="11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kegiatan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, indikator kinerja, dana indikatif</a:t>
            </a:r>
            <a:endParaRPr lang="es-ES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169" name="Shape 20"/>
          <p:cNvCxnSpPr/>
          <p:nvPr/>
        </p:nvCxnSpPr>
        <p:spPr bwMode="auto">
          <a:xfrm rot="16200000" flipH="1">
            <a:off x="3231902" y="4359433"/>
            <a:ext cx="327025" cy="614363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Shape 20"/>
          <p:cNvCxnSpPr/>
          <p:nvPr/>
        </p:nvCxnSpPr>
        <p:spPr bwMode="auto">
          <a:xfrm rot="5400000" flipH="1" flipV="1">
            <a:off x="4020890" y="5489406"/>
            <a:ext cx="4445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485" name="Rectangle 4"/>
          <p:cNvSpPr>
            <a:spLocks noChangeArrowheads="1"/>
          </p:cNvSpPr>
          <p:nvPr/>
        </p:nvSpPr>
        <p:spPr bwMode="auto">
          <a:xfrm>
            <a:off x="387206" y="2646987"/>
            <a:ext cx="972000" cy="5715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Pengolahan data dan informasi </a:t>
            </a:r>
          </a:p>
        </p:txBody>
      </p:sp>
      <p:cxnSp>
        <p:nvCxnSpPr>
          <p:cNvPr id="89" name="Shape 18"/>
          <p:cNvCxnSpPr/>
          <p:nvPr/>
        </p:nvCxnSpPr>
        <p:spPr bwMode="auto">
          <a:xfrm rot="5400000">
            <a:off x="680789" y="3397081"/>
            <a:ext cx="358775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482902" y="3401278"/>
            <a:ext cx="930520" cy="1044000"/>
          </a:xfrm>
          <a:prstGeom prst="rect">
            <a:avLst/>
          </a:prstGeom>
          <a:solidFill>
            <a:srgbClr val="AFDC7E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Isu-isu penting penyelenggaraan tugas dan fungsi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SKPK</a:t>
            </a:r>
            <a:endParaRPr lang="fi-FI" sz="1100" b="1" dirty="0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2495" y="3512610"/>
            <a:ext cx="972000" cy="82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Analisis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Gambaran Pelayanan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SKPK</a:t>
            </a:r>
            <a:endParaRPr lang="fi-FI" sz="1100" b="1" dirty="0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106" name="Shape 18"/>
          <p:cNvCxnSpPr/>
          <p:nvPr/>
        </p:nvCxnSpPr>
        <p:spPr bwMode="auto">
          <a:xfrm>
            <a:off x="1322497" y="3920162"/>
            <a:ext cx="1905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hape 20"/>
          <p:cNvCxnSpPr/>
          <p:nvPr/>
        </p:nvCxnSpPr>
        <p:spPr bwMode="auto">
          <a:xfrm rot="16200000" flipH="1">
            <a:off x="5597350" y="3530873"/>
            <a:ext cx="5400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491" name="Rectangle 143"/>
          <p:cNvSpPr>
            <a:spLocks noChangeArrowheads="1"/>
          </p:cNvSpPr>
          <p:nvPr/>
        </p:nvSpPr>
        <p:spPr bwMode="auto">
          <a:xfrm>
            <a:off x="5220072" y="3826504"/>
            <a:ext cx="1160585" cy="69537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000" b="1" dirty="0">
                <a:solidFill>
                  <a:srgbClr val="000000"/>
                </a:solidFill>
                <a:latin typeface="Arial Black" pitchFamily="34" charset="0"/>
              </a:rPr>
              <a:t>Penyempurnaan Rancangan Renja SKPD kab/kota</a:t>
            </a:r>
          </a:p>
        </p:txBody>
      </p:sp>
      <p:cxnSp>
        <p:nvCxnSpPr>
          <p:cNvPr id="151" name="Shape 18"/>
          <p:cNvCxnSpPr/>
          <p:nvPr/>
        </p:nvCxnSpPr>
        <p:spPr bwMode="auto">
          <a:xfrm flipV="1">
            <a:off x="6331724" y="4233842"/>
            <a:ext cx="25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120416" y="1449646"/>
            <a:ext cx="923192" cy="68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Persiapan 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Penyusun-an 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Renja 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SKPK</a:t>
            </a:r>
            <a:endParaRPr lang="id-ID" sz="10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2494" name="Flowchart: Document 70"/>
          <p:cNvSpPr>
            <a:spLocks noChangeArrowheads="1"/>
          </p:cNvSpPr>
          <p:nvPr/>
        </p:nvSpPr>
        <p:spPr bwMode="auto">
          <a:xfrm>
            <a:off x="1478768" y="2448551"/>
            <a:ext cx="1332000" cy="76517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b" anchorCtr="1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fi-FI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asil </a:t>
            </a:r>
            <a:r>
              <a:rPr lang="fi-FI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evaluasi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capaian Renstra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SKPK</a:t>
            </a:r>
            <a:endParaRPr lang="fi-FI" sz="1100" b="1" dirty="0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62495" name="Flowchart: Document 73"/>
          <p:cNvSpPr>
            <a:spLocks noChangeArrowheads="1"/>
          </p:cNvSpPr>
          <p:nvPr/>
        </p:nvSpPr>
        <p:spPr bwMode="auto">
          <a:xfrm>
            <a:off x="1228100" y="4729679"/>
            <a:ext cx="1404000" cy="111600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i-FI" sz="1200" b="1" dirty="0">
                <a:solidFill>
                  <a:srgbClr val="000000"/>
                </a:solidFill>
                <a:latin typeface="Arial Black" pitchFamily="34" charset="0"/>
              </a:rPr>
              <a:t>hasil evaluasi </a:t>
            </a:r>
            <a:r>
              <a:rPr lang="fi-FI" sz="1100" b="1" dirty="0">
                <a:solidFill>
                  <a:srgbClr val="000000"/>
                </a:solidFill>
                <a:latin typeface="Arial Black" pitchFamily="34" charset="0"/>
              </a:rPr>
              <a:t>pelaksanaan</a:t>
            </a:r>
            <a:r>
              <a:rPr lang="fi-FI" sz="1200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 Black" pitchFamily="34" charset="0"/>
              </a:rPr>
              <a:t>Renja-SKPD kab/kota </a:t>
            </a:r>
            <a:r>
              <a:rPr lang="fi-FI" sz="1200" b="1" dirty="0">
                <a:solidFill>
                  <a:srgbClr val="000000"/>
                </a:solidFill>
                <a:latin typeface="Arial Black" pitchFamily="34" charset="0"/>
              </a:rPr>
              <a:t>tahun lalu</a:t>
            </a:r>
          </a:p>
        </p:txBody>
      </p:sp>
      <p:cxnSp>
        <p:nvCxnSpPr>
          <p:cNvPr id="75" name="Shape 18"/>
          <p:cNvCxnSpPr/>
          <p:nvPr/>
        </p:nvCxnSpPr>
        <p:spPr bwMode="auto">
          <a:xfrm rot="16200000" flipH="1">
            <a:off x="1723777" y="3368506"/>
            <a:ext cx="37465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hape 18"/>
          <p:cNvCxnSpPr/>
          <p:nvPr/>
        </p:nvCxnSpPr>
        <p:spPr bwMode="auto">
          <a:xfrm rot="5400000" flipH="1" flipV="1">
            <a:off x="1772657" y="4593866"/>
            <a:ext cx="288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hape 18"/>
          <p:cNvCxnSpPr/>
          <p:nvPr/>
        </p:nvCxnSpPr>
        <p:spPr bwMode="auto">
          <a:xfrm>
            <a:off x="2411760" y="3945810"/>
            <a:ext cx="217487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hape 18"/>
          <p:cNvCxnSpPr/>
          <p:nvPr/>
        </p:nvCxnSpPr>
        <p:spPr bwMode="auto">
          <a:xfrm>
            <a:off x="2813298" y="2815371"/>
            <a:ext cx="252000" cy="46196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501" name="Rectangle 98"/>
          <p:cNvSpPr>
            <a:spLocks noChangeArrowheads="1"/>
          </p:cNvSpPr>
          <p:nvPr/>
        </p:nvSpPr>
        <p:spPr bwMode="auto">
          <a:xfrm>
            <a:off x="3725416" y="2518400"/>
            <a:ext cx="990600" cy="571500"/>
          </a:xfrm>
          <a:prstGeom prst="rect">
            <a:avLst/>
          </a:prstGeom>
          <a:solidFill>
            <a:srgbClr val="00B0F0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Telaahan Rancangan Awal </a:t>
            </a:r>
            <a:r>
              <a:rPr lang="id-ID" sz="11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100" name="Shape 18"/>
          <p:cNvCxnSpPr/>
          <p:nvPr/>
        </p:nvCxnSpPr>
        <p:spPr bwMode="auto">
          <a:xfrm rot="5400000">
            <a:off x="3491951" y="3197900"/>
            <a:ext cx="756000" cy="540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Rectangle 106"/>
          <p:cNvSpPr/>
          <p:nvPr/>
        </p:nvSpPr>
        <p:spPr bwMode="auto">
          <a:xfrm>
            <a:off x="3702962" y="5710862"/>
            <a:ext cx="1079989" cy="900000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es-ES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U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sulan program </a:t>
            </a:r>
            <a:r>
              <a:rPr lang="id-ID" sz="11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kegiatan dari masyarakat</a:t>
            </a:r>
            <a:endParaRPr lang="es-ES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116" name="Shape 20"/>
          <p:cNvCxnSpPr/>
          <p:nvPr/>
        </p:nvCxnSpPr>
        <p:spPr bwMode="auto">
          <a:xfrm rot="16200000" flipH="1">
            <a:off x="2147459" y="2236412"/>
            <a:ext cx="288000" cy="0"/>
          </a:xfrm>
          <a:prstGeom prst="bentConnector3">
            <a:avLst>
              <a:gd name="adj1" fmla="val 50000"/>
            </a:avLst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cxnSp>
      <p:sp>
        <p:nvSpPr>
          <p:cNvPr id="62505" name="Rectangle 118"/>
          <p:cNvSpPr>
            <a:spLocks noChangeArrowheads="1"/>
          </p:cNvSpPr>
          <p:nvPr/>
        </p:nvSpPr>
        <p:spPr bwMode="auto">
          <a:xfrm>
            <a:off x="5299891" y="1905625"/>
            <a:ext cx="1056543" cy="628650"/>
          </a:xfrm>
          <a:prstGeom prst="rect">
            <a:avLst/>
          </a:prstGeom>
          <a:solidFill>
            <a:srgbClr val="00376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>
                <a:solidFill>
                  <a:srgbClr val="FFFF53"/>
                </a:solidFill>
                <a:latin typeface="Arial Black" pitchFamily="34" charset="0"/>
                <a:cs typeface="Arial" charset="0"/>
              </a:rPr>
              <a:t>Sinkronisasi Kebijakan Nasional dan Provinsi</a:t>
            </a:r>
            <a:endParaRPr lang="en-US" sz="1100" b="1">
              <a:solidFill>
                <a:srgbClr val="FFFF53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120" name="Shape 20"/>
          <p:cNvCxnSpPr/>
          <p:nvPr/>
        </p:nvCxnSpPr>
        <p:spPr bwMode="auto">
          <a:xfrm rot="5400000">
            <a:off x="5715962" y="2653337"/>
            <a:ext cx="239712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5316790" y="4994398"/>
            <a:ext cx="1055077" cy="40322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Musrenbang Kecamatan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5316790" y="5774833"/>
            <a:ext cx="1055077" cy="4032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Musrenbang  Desa</a:t>
            </a:r>
          </a:p>
        </p:txBody>
      </p:sp>
      <p:cxnSp>
        <p:nvCxnSpPr>
          <p:cNvPr id="125" name="Shape 20"/>
          <p:cNvCxnSpPr/>
          <p:nvPr/>
        </p:nvCxnSpPr>
        <p:spPr bwMode="auto">
          <a:xfrm rot="5400000" flipH="1" flipV="1">
            <a:off x="5664757" y="5578415"/>
            <a:ext cx="3600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hape 20"/>
          <p:cNvCxnSpPr/>
          <p:nvPr/>
        </p:nvCxnSpPr>
        <p:spPr bwMode="auto">
          <a:xfrm rot="5400000" flipH="1" flipV="1">
            <a:off x="5636377" y="4737874"/>
            <a:ext cx="43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511" name="Rectangle 137"/>
          <p:cNvSpPr>
            <a:spLocks noChangeArrowheads="1"/>
          </p:cNvSpPr>
          <p:nvPr/>
        </p:nvSpPr>
        <p:spPr bwMode="auto">
          <a:xfrm>
            <a:off x="6581447" y="3921172"/>
            <a:ext cx="1080000" cy="648000"/>
          </a:xfrm>
          <a:prstGeom prst="rect">
            <a:avLst/>
          </a:prstGeom>
          <a:solidFill>
            <a:srgbClr val="FF860D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Penyesuaian Rancangan Renja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</a:rPr>
              <a:t>SKPK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2512" name="Rectangle 152"/>
          <p:cNvSpPr>
            <a:spLocks noChangeArrowheads="1"/>
          </p:cNvSpPr>
          <p:nvPr/>
        </p:nvSpPr>
        <p:spPr bwMode="auto">
          <a:xfrm>
            <a:off x="7904284" y="2433642"/>
            <a:ext cx="1188000" cy="61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</a:rPr>
              <a:t>Penyesuaian Rancangan Renja SKPD kab/kota</a:t>
            </a:r>
          </a:p>
        </p:txBody>
      </p:sp>
      <p:cxnSp>
        <p:nvCxnSpPr>
          <p:cNvPr id="154" name="Shape 18"/>
          <p:cNvCxnSpPr/>
          <p:nvPr/>
        </p:nvCxnSpPr>
        <p:spPr bwMode="auto">
          <a:xfrm>
            <a:off x="8416552" y="1857578"/>
            <a:ext cx="115888" cy="58102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Rectangle 154"/>
          <p:cNvSpPr/>
          <p:nvPr/>
        </p:nvSpPr>
        <p:spPr bwMode="auto">
          <a:xfrm>
            <a:off x="6584325" y="3034882"/>
            <a:ext cx="1080000" cy="54000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Penyusunan Rancangan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100" b="1" dirty="0">
              <a:solidFill>
                <a:srgbClr val="0000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584325" y="2402110"/>
            <a:ext cx="1080000" cy="355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Musrenbang </a:t>
            </a:r>
            <a:r>
              <a:rPr lang="id-ID" sz="11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595696" y="1513304"/>
            <a:ext cx="1080000" cy="59054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>
                <a:solidFill>
                  <a:srgbClr val="FFFF53"/>
                </a:solidFill>
                <a:latin typeface="Arial Black" pitchFamily="34" charset="0"/>
                <a:cs typeface="Arial" charset="0"/>
              </a:rPr>
              <a:t>Perumusan Ranc. akhir </a:t>
            </a:r>
            <a:r>
              <a:rPr lang="id-ID" sz="1100" b="1" dirty="0" smtClean="0">
                <a:solidFill>
                  <a:srgbClr val="FFFF53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100" b="1" dirty="0">
              <a:solidFill>
                <a:srgbClr val="FFFF53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0" name="Flowchart: Document 159"/>
          <p:cNvSpPr/>
          <p:nvPr/>
        </p:nvSpPr>
        <p:spPr bwMode="auto">
          <a:xfrm>
            <a:off x="8094342" y="1497538"/>
            <a:ext cx="900000" cy="590549"/>
          </a:xfrm>
          <a:prstGeom prst="flowChartDocument">
            <a:avLst/>
          </a:prstGeom>
          <a:solidFill>
            <a:srgbClr val="8BB2FF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QANUN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RKPK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163" name="Shape 20"/>
          <p:cNvCxnSpPr/>
          <p:nvPr/>
        </p:nvCxnSpPr>
        <p:spPr bwMode="auto">
          <a:xfrm flipV="1">
            <a:off x="7708820" y="1785570"/>
            <a:ext cx="360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7987908" y="4237836"/>
            <a:ext cx="1116000" cy="648000"/>
          </a:xfrm>
          <a:prstGeom prst="rect">
            <a:avLst/>
          </a:prstGeom>
          <a:solidFill>
            <a:srgbClr val="FFFF89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Penetapan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Renja-SKPK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oleh Kepala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SKPK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2520" name="Flowchart: Document 165"/>
          <p:cNvSpPr>
            <a:spLocks noChangeArrowheads="1"/>
          </p:cNvSpPr>
          <p:nvPr/>
        </p:nvSpPr>
        <p:spPr bwMode="auto">
          <a:xfrm>
            <a:off x="8096274" y="5185052"/>
            <a:ext cx="899746" cy="488950"/>
          </a:xfrm>
          <a:prstGeom prst="flowChartDocument">
            <a:avLst/>
          </a:prstGeom>
          <a:solidFill>
            <a:srgbClr val="FF860D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 smtClean="0">
                <a:solidFill>
                  <a:srgbClr val="000000"/>
                </a:solidFill>
                <a:latin typeface="Arial Black" pitchFamily="34" charset="0"/>
              </a:rPr>
              <a:t>RENJA-SKPK</a:t>
            </a:r>
            <a:endParaRPr lang="id-ID" sz="1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982243" y="2586662"/>
            <a:ext cx="432000" cy="360000"/>
          </a:xfrm>
          <a:prstGeom prst="ellips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2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5004096" y="4737938"/>
            <a:ext cx="432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7724634" y="3945810"/>
            <a:ext cx="432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4</a:t>
            </a:r>
          </a:p>
        </p:txBody>
      </p:sp>
      <p:sp>
        <p:nvSpPr>
          <p:cNvPr id="65" name="Flowchart: Document 64"/>
          <p:cNvSpPr/>
          <p:nvPr/>
        </p:nvSpPr>
        <p:spPr bwMode="auto">
          <a:xfrm>
            <a:off x="1476008" y="1149574"/>
            <a:ext cx="3168000" cy="936000"/>
          </a:xfrm>
          <a:prstGeom prst="flowChartDocument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SE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BUPATI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erihal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penyampaian rancangan awal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RKPK </a:t>
            </a: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sebagai bahan penyusunan rancangan </a:t>
            </a:r>
            <a:r>
              <a:rPr lang="id-ID" sz="1100" b="1" dirty="0" smtClean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Renja-SKPK</a:t>
            </a:r>
            <a:endParaRPr lang="id-ID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43" name="Shape 18"/>
          <p:cNvCxnSpPr/>
          <p:nvPr/>
        </p:nvCxnSpPr>
        <p:spPr bwMode="auto">
          <a:xfrm rot="16200000" flipH="1">
            <a:off x="-1242495" y="2847490"/>
            <a:ext cx="2880000" cy="180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2629247" y="3352348"/>
            <a:ext cx="997927" cy="1257300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id-ID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701255" y="3469054"/>
            <a:ext cx="832338" cy="387350"/>
          </a:xfrm>
          <a:prstGeom prst="rect">
            <a:avLst/>
          </a:prstGeom>
          <a:solidFill>
            <a:srgbClr val="00FFFF"/>
          </a:soli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Perumusan Tujuan</a:t>
            </a:r>
            <a:endParaRPr lang="fi-FI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02947" y="4128670"/>
            <a:ext cx="830872" cy="406400"/>
          </a:xfrm>
          <a:prstGeom prst="rect">
            <a:avLst/>
          </a:prstGeom>
          <a:solidFill>
            <a:srgbClr val="92D050"/>
          </a:soli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rgbClr val="000000"/>
                </a:solidFill>
                <a:latin typeface="Arial Black" pitchFamily="34" charset="0"/>
                <a:cs typeface="Arial" pitchFamily="34" charset="0"/>
              </a:rPr>
              <a:t>Perumusan Sasaran </a:t>
            </a:r>
            <a:endParaRPr lang="fi-FI" sz="1100" b="1" dirty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91" name="Shape 20"/>
          <p:cNvCxnSpPr/>
          <p:nvPr/>
        </p:nvCxnSpPr>
        <p:spPr bwMode="auto">
          <a:xfrm rot="16200000" flipV="1">
            <a:off x="2933501" y="3984198"/>
            <a:ext cx="255588" cy="0"/>
          </a:xfrm>
          <a:prstGeom prst="bentConnector3">
            <a:avLst>
              <a:gd name="adj1" fmla="val 50000"/>
            </a:avLst>
          </a:prstGeom>
          <a:solidFill>
            <a:srgbClr val="00B050"/>
          </a:solidFill>
          <a:ln w="2857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1259632" y="968764"/>
            <a:ext cx="432000" cy="360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332656"/>
            <a:ext cx="9143999" cy="1008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DASAR HUKUM SINKRONISASI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RKPK-KUA - PPAS DAN RAPBK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0874" y="1628800"/>
          <a:ext cx="8241605" cy="4968552"/>
        </p:xfrm>
        <a:graphic>
          <a:graphicData uri="http://schemas.openxmlformats.org/drawingml/2006/table">
            <a:tbl>
              <a:tblPr/>
              <a:tblGrid>
                <a:gridCol w="1917836"/>
                <a:gridCol w="6323769"/>
              </a:tblGrid>
              <a:tr h="795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Pasal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17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ayat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(2) UU 17/2003 </a:t>
                      </a:r>
                    </a:p>
                  </a:txBody>
                  <a:tcPr marL="84390" marR="84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Penyusunan RAPBK berpedoman pada RKPK dalam rangka mewujudkan tercapainya tujuan bernegara. </a:t>
                      </a:r>
                    </a:p>
                  </a:txBody>
                  <a:tcPr marL="84390" marR="843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Pasal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18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ayat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(1) UU 17/2003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L="84390" marR="8439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Pemerintah Daerah menyampaikan KUA tahun anggaran berikutnya sejalan dengan RKPK, sebagai landasan penyusunan RAPBK kepada DPRK selambat-lambatnya pertengahan Juni tahun berjalan. </a:t>
                      </a:r>
                    </a:p>
                  </a:txBody>
                  <a:tcPr marL="84390" marR="843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Pasal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18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ayat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(3) UU 17/2003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marL="84390" marR="84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Berdasarkan KUA yang telah disepakati dengan DPRK, Pemerintah Daerah bersama DPRK membahas PPAS untuk dijadikan acuan bagi setiap SKPK.</a:t>
                      </a:r>
                    </a:p>
                  </a:txBody>
                  <a:tcPr marL="84390" marR="843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Pasal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25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ayat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 (2) UU 25/2004 </a:t>
                      </a:r>
                    </a:p>
                  </a:txBody>
                  <a:tcPr marL="84390" marR="84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RKPD menjadi pedoman penyusunan RAPBK.</a:t>
                      </a:r>
                    </a:p>
                  </a:txBody>
                  <a:tcPr marL="84390" marR="843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Pasal 16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PP 58/2005 </a:t>
                      </a:r>
                    </a:p>
                  </a:txBody>
                  <a:tcPr marL="84390" marR="84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Penyusunan APBK berpedoman pada RKPK dalam rangka mewujudkan pelayanan kepada masyarakat untuk tercapainya tujuan bernegara.</a:t>
                      </a:r>
                    </a:p>
                  </a:txBody>
                  <a:tcPr marL="84390" marR="843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3844"/>
            <a:ext cx="91440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TUJUAN SINKRONISASI RKPK-KUA-PPAS DAN RAPBD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(UTK MENCAPAI TUJUAN BERNEGARA)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Flowchart: Document 2"/>
          <p:cNvSpPr/>
          <p:nvPr/>
        </p:nvSpPr>
        <p:spPr bwMode="auto">
          <a:xfrm>
            <a:off x="1996203" y="4388816"/>
            <a:ext cx="1129972" cy="792088"/>
          </a:xfrm>
          <a:prstGeom prst="flowChartDocumen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Flowchart: Document 3"/>
          <p:cNvSpPr/>
          <p:nvPr/>
        </p:nvSpPr>
        <p:spPr bwMode="auto">
          <a:xfrm>
            <a:off x="1989359" y="5684960"/>
            <a:ext cx="1129972" cy="792088"/>
          </a:xfrm>
          <a:prstGeom prst="flowChartDocumen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RENJA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SKPK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" name="Straight Arrow Connector 7"/>
          <p:cNvCxnSpPr>
            <a:cxnSpLocks noChangeShapeType="1"/>
          </p:cNvCxnSpPr>
          <p:nvPr/>
        </p:nvCxnSpPr>
        <p:spPr bwMode="auto">
          <a:xfrm flipH="1">
            <a:off x="2555621" y="5128320"/>
            <a:ext cx="4762" cy="5572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6" name="Flowchart: Document 5"/>
          <p:cNvSpPr/>
          <p:nvPr/>
        </p:nvSpPr>
        <p:spPr bwMode="auto">
          <a:xfrm>
            <a:off x="3441477" y="4389692"/>
            <a:ext cx="1129972" cy="792088"/>
          </a:xfrm>
          <a:prstGeom prst="flowChartDocumen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KUA</a:t>
            </a:r>
          </a:p>
        </p:txBody>
      </p:sp>
      <p:sp>
        <p:nvSpPr>
          <p:cNvPr id="7" name="Flowchart: Document 6"/>
          <p:cNvSpPr/>
          <p:nvPr/>
        </p:nvSpPr>
        <p:spPr bwMode="auto">
          <a:xfrm>
            <a:off x="4770855" y="4389692"/>
            <a:ext cx="1129972" cy="792088"/>
          </a:xfrm>
          <a:prstGeom prst="flowChartDocumen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PPAS</a:t>
            </a:r>
          </a:p>
        </p:txBody>
      </p:sp>
      <p:sp>
        <p:nvSpPr>
          <p:cNvPr id="8" name="Flowchart: Document 7"/>
          <p:cNvSpPr/>
          <p:nvPr/>
        </p:nvSpPr>
        <p:spPr bwMode="auto">
          <a:xfrm>
            <a:off x="4106166" y="5733256"/>
            <a:ext cx="1129972" cy="792088"/>
          </a:xfrm>
          <a:prstGeom prst="flowChartDocumen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RKA-SKPK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Flowchart: Document 8"/>
          <p:cNvSpPr/>
          <p:nvPr/>
        </p:nvSpPr>
        <p:spPr bwMode="auto">
          <a:xfrm>
            <a:off x="6230431" y="4389692"/>
            <a:ext cx="1129972" cy="792088"/>
          </a:xfrm>
          <a:prstGeom prst="flowChartDocumen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RAPBK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10" name="Straight Arrow Connector 13"/>
          <p:cNvCxnSpPr>
            <a:cxnSpLocks noChangeShapeType="1"/>
          </p:cNvCxnSpPr>
          <p:nvPr/>
        </p:nvCxnSpPr>
        <p:spPr bwMode="auto">
          <a:xfrm>
            <a:off x="4671758" y="5406132"/>
            <a:ext cx="0" cy="3270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1" name="Elbow Connector 19"/>
          <p:cNvCxnSpPr>
            <a:cxnSpLocks noChangeShapeType="1"/>
          </p:cNvCxnSpPr>
          <p:nvPr/>
        </p:nvCxnSpPr>
        <p:spPr bwMode="auto">
          <a:xfrm rot="16200000" flipH="1">
            <a:off x="4670171" y="4464744"/>
            <a:ext cx="12700" cy="1330325"/>
          </a:xfrm>
          <a:prstGeom prst="bentConnector3">
            <a:avLst>
              <a:gd name="adj1" fmla="val 2212329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Rectangle 11"/>
          <p:cNvSpPr/>
          <p:nvPr/>
        </p:nvSpPr>
        <p:spPr bwMode="auto">
          <a:xfrm>
            <a:off x="4633137" y="3177103"/>
            <a:ext cx="1415523" cy="479213"/>
          </a:xfrm>
          <a:prstGeom prst="rect">
            <a:avLst/>
          </a:prstGeom>
          <a:solidFill>
            <a:srgbClr val="FF860D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DPRD</a:t>
            </a:r>
          </a:p>
        </p:txBody>
      </p:sp>
      <p:cxnSp>
        <p:nvCxnSpPr>
          <p:cNvPr id="13" name="Elbow Connector 23"/>
          <p:cNvCxnSpPr>
            <a:cxnSpLocks noChangeShapeType="1"/>
          </p:cNvCxnSpPr>
          <p:nvPr/>
        </p:nvCxnSpPr>
        <p:spPr bwMode="auto">
          <a:xfrm rot="5400000" flipH="1" flipV="1">
            <a:off x="5400421" y="2994719"/>
            <a:ext cx="12700" cy="2790825"/>
          </a:xfrm>
          <a:prstGeom prst="bentConnector3">
            <a:avLst>
              <a:gd name="adj1" fmla="val 180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Arrow Connector 26"/>
          <p:cNvCxnSpPr>
            <a:cxnSpLocks noChangeShapeType="1"/>
          </p:cNvCxnSpPr>
          <p:nvPr/>
        </p:nvCxnSpPr>
        <p:spPr bwMode="auto">
          <a:xfrm flipH="1">
            <a:off x="5336921" y="3656707"/>
            <a:ext cx="3175" cy="7334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5" name="Elbow Connector 27"/>
          <p:cNvCxnSpPr>
            <a:cxnSpLocks noChangeShapeType="1"/>
          </p:cNvCxnSpPr>
          <p:nvPr/>
        </p:nvCxnSpPr>
        <p:spPr bwMode="auto">
          <a:xfrm rot="5400000" flipH="1" flipV="1">
            <a:off x="6065583" y="3659882"/>
            <a:ext cx="12700" cy="1460500"/>
          </a:xfrm>
          <a:prstGeom prst="bentConnector3">
            <a:avLst>
              <a:gd name="adj1" fmla="val 180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Straight Arrow Connector 33"/>
          <p:cNvCxnSpPr>
            <a:cxnSpLocks noChangeShapeType="1"/>
          </p:cNvCxnSpPr>
          <p:nvPr/>
        </p:nvCxnSpPr>
        <p:spPr bwMode="auto">
          <a:xfrm flipH="1" flipV="1">
            <a:off x="3127121" y="4785420"/>
            <a:ext cx="3143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7" name="Straight Arrow Connector 36"/>
          <p:cNvCxnSpPr>
            <a:cxnSpLocks noChangeShapeType="1"/>
          </p:cNvCxnSpPr>
          <p:nvPr/>
        </p:nvCxnSpPr>
        <p:spPr bwMode="auto">
          <a:xfrm flipH="1">
            <a:off x="4571746" y="4785420"/>
            <a:ext cx="19843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18" name="Straight Arrow Connector 39"/>
          <p:cNvCxnSpPr>
            <a:cxnSpLocks noChangeShapeType="1"/>
          </p:cNvCxnSpPr>
          <p:nvPr/>
        </p:nvCxnSpPr>
        <p:spPr bwMode="auto">
          <a:xfrm flipH="1">
            <a:off x="5900483" y="4785420"/>
            <a:ext cx="3302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19" name="Flowchart: Document 18"/>
          <p:cNvSpPr/>
          <p:nvPr/>
        </p:nvSpPr>
        <p:spPr bwMode="auto">
          <a:xfrm>
            <a:off x="2000686" y="3076906"/>
            <a:ext cx="1129972" cy="792088"/>
          </a:xfrm>
          <a:prstGeom prst="flowChartDocumen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RPJMK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20" name="Straight Arrow Connector 43"/>
          <p:cNvCxnSpPr>
            <a:cxnSpLocks noChangeShapeType="1"/>
          </p:cNvCxnSpPr>
          <p:nvPr/>
        </p:nvCxnSpPr>
        <p:spPr bwMode="auto">
          <a:xfrm flipV="1">
            <a:off x="2560383" y="3832920"/>
            <a:ext cx="4763" cy="5556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1" name="Straight Arrow Connector 49"/>
          <p:cNvCxnSpPr>
            <a:cxnSpLocks noChangeShapeType="1"/>
          </p:cNvCxnSpPr>
          <p:nvPr/>
        </p:nvCxnSpPr>
        <p:spPr bwMode="auto">
          <a:xfrm flipH="1" flipV="1">
            <a:off x="3123933" y="3431280"/>
            <a:ext cx="150336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Straight Arrow Connector 57"/>
          <p:cNvCxnSpPr>
            <a:cxnSpLocks noChangeShapeType="1"/>
          </p:cNvCxnSpPr>
          <p:nvPr/>
        </p:nvCxnSpPr>
        <p:spPr bwMode="auto">
          <a:xfrm flipH="1" flipV="1">
            <a:off x="2549380" y="2596436"/>
            <a:ext cx="0" cy="468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" name="Elbow Connector 63"/>
          <p:cNvCxnSpPr>
            <a:cxnSpLocks noChangeShapeType="1"/>
          </p:cNvCxnSpPr>
          <p:nvPr/>
        </p:nvCxnSpPr>
        <p:spPr bwMode="auto">
          <a:xfrm rot="5400000" flipH="1" flipV="1">
            <a:off x="919946" y="1988847"/>
            <a:ext cx="972000" cy="1116000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5" name="Straight Arrow Connector 66"/>
          <p:cNvCxnSpPr>
            <a:cxnSpLocks noChangeShapeType="1"/>
          </p:cNvCxnSpPr>
          <p:nvPr/>
        </p:nvCxnSpPr>
        <p:spPr bwMode="auto">
          <a:xfrm flipH="1" flipV="1">
            <a:off x="1603905" y="3469491"/>
            <a:ext cx="3600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6" name="Elbow Connector 67"/>
          <p:cNvCxnSpPr>
            <a:cxnSpLocks noChangeShapeType="1"/>
          </p:cNvCxnSpPr>
          <p:nvPr/>
        </p:nvCxnSpPr>
        <p:spPr bwMode="auto">
          <a:xfrm rot="10800000">
            <a:off x="859116" y="3717032"/>
            <a:ext cx="1116000" cy="1008000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7" name="Flowchart: Document 26"/>
          <p:cNvSpPr/>
          <p:nvPr/>
        </p:nvSpPr>
        <p:spPr bwMode="auto">
          <a:xfrm>
            <a:off x="7834516" y="3558664"/>
            <a:ext cx="1129972" cy="792088"/>
          </a:xfrm>
          <a:prstGeom prst="flowChartDocument">
            <a:avLst/>
          </a:prstGeom>
          <a:solidFill>
            <a:srgbClr val="7030A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EPPD</a:t>
            </a:r>
          </a:p>
        </p:txBody>
      </p:sp>
      <p:sp>
        <p:nvSpPr>
          <p:cNvPr id="28" name="Flowchart: Document 27"/>
          <p:cNvSpPr/>
          <p:nvPr/>
        </p:nvSpPr>
        <p:spPr bwMode="auto">
          <a:xfrm>
            <a:off x="6239261" y="5733256"/>
            <a:ext cx="1129972" cy="792088"/>
          </a:xfrm>
          <a:prstGeom prst="flowChartDocument">
            <a:avLst/>
          </a:prstGeom>
          <a:solidFill>
            <a:srgbClr val="0070C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DPA-SKPK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29" name="Straight Arrow Connector 77"/>
          <p:cNvCxnSpPr>
            <a:cxnSpLocks noChangeShapeType="1"/>
          </p:cNvCxnSpPr>
          <p:nvPr/>
        </p:nvCxnSpPr>
        <p:spPr bwMode="auto">
          <a:xfrm>
            <a:off x="6795833" y="5129907"/>
            <a:ext cx="9525" cy="6032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30" name="Flowchart: Document 29"/>
          <p:cNvSpPr/>
          <p:nvPr/>
        </p:nvSpPr>
        <p:spPr bwMode="auto">
          <a:xfrm>
            <a:off x="7834516" y="5733256"/>
            <a:ext cx="1129972" cy="792088"/>
          </a:xfrm>
          <a:prstGeom prst="flowChartDocument">
            <a:avLst/>
          </a:prstGeom>
          <a:solidFill>
            <a:srgbClr val="7030A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LAKIP</a:t>
            </a:r>
          </a:p>
        </p:txBody>
      </p:sp>
      <p:sp>
        <p:nvSpPr>
          <p:cNvPr id="31" name="Flowchart: Document 30"/>
          <p:cNvSpPr/>
          <p:nvPr/>
        </p:nvSpPr>
        <p:spPr bwMode="auto">
          <a:xfrm>
            <a:off x="7834516" y="4653136"/>
            <a:ext cx="1129972" cy="792088"/>
          </a:xfrm>
          <a:prstGeom prst="flowChartDocument">
            <a:avLst/>
          </a:prstGeom>
          <a:solidFill>
            <a:srgbClr val="7030A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LPKD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DAN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LKPJ</a:t>
            </a:r>
          </a:p>
        </p:txBody>
      </p:sp>
      <p:cxnSp>
        <p:nvCxnSpPr>
          <p:cNvPr id="32" name="Straight Arrow Connector 89"/>
          <p:cNvCxnSpPr>
            <a:cxnSpLocks noChangeShapeType="1"/>
          </p:cNvCxnSpPr>
          <p:nvPr/>
        </p:nvCxnSpPr>
        <p:spPr bwMode="auto">
          <a:xfrm flipH="1">
            <a:off x="7368921" y="6130032"/>
            <a:ext cx="46513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" name="Elbow Connector 93"/>
          <p:cNvCxnSpPr>
            <a:cxnSpLocks noChangeShapeType="1"/>
          </p:cNvCxnSpPr>
          <p:nvPr/>
        </p:nvCxnSpPr>
        <p:spPr bwMode="auto">
          <a:xfrm rot="10800000">
            <a:off x="7834058" y="3980557"/>
            <a:ext cx="12700" cy="1068388"/>
          </a:xfrm>
          <a:prstGeom prst="bentConnector3">
            <a:avLst>
              <a:gd name="adj1" fmla="val 180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Straight Arrow Connector 99"/>
          <p:cNvCxnSpPr>
            <a:cxnSpLocks noChangeShapeType="1"/>
          </p:cNvCxnSpPr>
          <p:nvPr/>
        </p:nvCxnSpPr>
        <p:spPr bwMode="auto">
          <a:xfrm flipH="1">
            <a:off x="7356221" y="4785420"/>
            <a:ext cx="2730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5" name="Straight Arrow Connector 106"/>
          <p:cNvCxnSpPr>
            <a:cxnSpLocks noChangeShapeType="1"/>
          </p:cNvCxnSpPr>
          <p:nvPr/>
        </p:nvCxnSpPr>
        <p:spPr bwMode="auto">
          <a:xfrm flipV="1">
            <a:off x="8399208" y="4323457"/>
            <a:ext cx="0" cy="330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6" name="Straight Arrow Connector 109"/>
          <p:cNvCxnSpPr>
            <a:cxnSpLocks noChangeShapeType="1"/>
          </p:cNvCxnSpPr>
          <p:nvPr/>
        </p:nvCxnSpPr>
        <p:spPr bwMode="auto">
          <a:xfrm flipV="1">
            <a:off x="8399208" y="5393432"/>
            <a:ext cx="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" name="Flowchart: Document 36"/>
          <p:cNvSpPr/>
          <p:nvPr/>
        </p:nvSpPr>
        <p:spPr bwMode="auto">
          <a:xfrm>
            <a:off x="19730" y="3068960"/>
            <a:ext cx="1584000" cy="864000"/>
          </a:xfrm>
          <a:prstGeom prst="flowChartDocument">
            <a:avLst/>
          </a:prstGeom>
          <a:solidFill>
            <a:srgbClr val="993366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KEWENANGAN PEMERINTAHAN  DAERAH</a:t>
            </a:r>
          </a:p>
        </p:txBody>
      </p:sp>
      <p:sp>
        <p:nvSpPr>
          <p:cNvPr id="22" name="Flowchart: Document 21"/>
          <p:cNvSpPr/>
          <p:nvPr/>
        </p:nvSpPr>
        <p:spPr bwMode="auto">
          <a:xfrm>
            <a:off x="1936802" y="1700808"/>
            <a:ext cx="1260000" cy="9720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TUJUAN BERNEGARA</a:t>
            </a:r>
          </a:p>
          <a:p>
            <a:pPr algn="ctr" eaLnBrk="0" hangingPunct="0">
              <a:defRPr/>
            </a:pPr>
            <a:r>
              <a:rPr lang="id-ID" sz="1200" b="1">
                <a:solidFill>
                  <a:schemeClr val="tx1"/>
                </a:solidFill>
                <a:latin typeface="Arial Black" pitchFamily="34" charset="0"/>
              </a:rPr>
              <a:t>(UUD 1945)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60848"/>
            <a:ext cx="91440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dirty="0" smtClean="0">
                <a:solidFill>
                  <a:schemeClr val="tx1"/>
                </a:solidFill>
                <a:latin typeface="Arial Black" pitchFamily="34" charset="0"/>
              </a:rPr>
              <a:t>TERIMA KASIH</a:t>
            </a:r>
            <a:endParaRPr lang="id-ID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3"/>
          <p:cNvGraphicFramePr>
            <a:graphicFrameLocks/>
          </p:cNvGraphicFramePr>
          <p:nvPr/>
        </p:nvGraphicFramePr>
        <p:xfrm>
          <a:off x="323528" y="936955"/>
          <a:ext cx="4032449" cy="1425893"/>
        </p:xfrm>
        <a:graphic>
          <a:graphicData uri="http://schemas.openxmlformats.org/drawingml/2006/table">
            <a:tbl>
              <a:tblPr/>
              <a:tblGrid>
                <a:gridCol w="1347681"/>
                <a:gridCol w="493529"/>
                <a:gridCol w="730413"/>
                <a:gridCol w="730413"/>
                <a:gridCol w="730413"/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Arah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Pembangunan Daerah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 (5)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 (10)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III (15)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IV 20)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32"/>
          <p:cNvGraphicFramePr>
            <a:graphicFrameLocks/>
          </p:cNvGraphicFramePr>
          <p:nvPr/>
        </p:nvGraphicFramePr>
        <p:xfrm>
          <a:off x="899592" y="2886350"/>
          <a:ext cx="3384376" cy="1550762"/>
        </p:xfrm>
        <a:graphic>
          <a:graphicData uri="http://schemas.openxmlformats.org/drawingml/2006/table">
            <a:tbl>
              <a:tblPr/>
              <a:tblGrid>
                <a:gridCol w="1728192"/>
                <a:gridCol w="288032"/>
                <a:gridCol w="360040"/>
                <a:gridCol w="360040"/>
                <a:gridCol w="360040"/>
                <a:gridCol w="288032"/>
              </a:tblGrid>
              <a:tr h="6629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Arah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Kebijakan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program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Pemb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Daerah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2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8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2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29"/>
          <p:cNvGraphicFramePr>
            <a:graphicFrameLocks/>
          </p:cNvGraphicFramePr>
          <p:nvPr/>
        </p:nvGraphicFramePr>
        <p:xfrm>
          <a:off x="1835696" y="4797152"/>
          <a:ext cx="3240360" cy="1521143"/>
        </p:xfrm>
        <a:graphic>
          <a:graphicData uri="http://schemas.openxmlformats.org/drawingml/2006/table">
            <a:tbl>
              <a:tblPr/>
              <a:tblGrid>
                <a:gridCol w="1418300"/>
                <a:gridCol w="360040"/>
                <a:gridCol w="360040"/>
                <a:gridCol w="288032"/>
                <a:gridCol w="360040"/>
                <a:gridCol w="453908"/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Prioritas dan Sasaran Pemb. Daerah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. .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131"/>
          <p:cNvGraphicFramePr>
            <a:graphicFrameLocks/>
          </p:cNvGraphicFramePr>
          <p:nvPr/>
        </p:nvGraphicFramePr>
        <p:xfrm>
          <a:off x="4411574" y="2718995"/>
          <a:ext cx="3328778" cy="1502093"/>
        </p:xfrm>
        <a:graphic>
          <a:graphicData uri="http://schemas.openxmlformats.org/drawingml/2006/table">
            <a:tbl>
              <a:tblPr/>
              <a:tblGrid>
                <a:gridCol w="1240546"/>
                <a:gridCol w="360040"/>
                <a:gridCol w="432048"/>
                <a:gridCol w="432048"/>
                <a:gridCol w="432048"/>
                <a:gridCol w="432048"/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Program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kegiatan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SKP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K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2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III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24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30"/>
          <p:cNvGraphicFramePr>
            <a:graphicFrameLocks noGrp="1"/>
          </p:cNvGraphicFramePr>
          <p:nvPr/>
        </p:nvGraphicFramePr>
        <p:xfrm>
          <a:off x="5508104" y="4808051"/>
          <a:ext cx="3168352" cy="1462405"/>
        </p:xfrm>
        <a:graphic>
          <a:graphicData uri="http://schemas.openxmlformats.org/drawingml/2006/table">
            <a:tbl>
              <a:tblPr/>
              <a:tblGrid>
                <a:gridCol w="1440160"/>
                <a:gridCol w="327907"/>
                <a:gridCol w="320165"/>
                <a:gridCol w="360040"/>
                <a:gridCol w="288032"/>
                <a:gridCol w="432048"/>
              </a:tblGrid>
              <a:tr h="637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Program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keg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Pemb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Daerah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. .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d-ID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3305" marR="633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4570289" y="764704"/>
            <a:ext cx="4466207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4" rIns="91426" bIns="45714">
            <a:spAutoFit/>
          </a:bodyPr>
          <a:lstStyle/>
          <a:p>
            <a:pPr marL="288925" indent="-288925" algn="ctr">
              <a:spcBef>
                <a:spcPct val="50000"/>
              </a:spcBef>
            </a:pPr>
            <a:r>
              <a:rPr lang="en-GB" b="1" i="1" dirty="0" err="1">
                <a:latin typeface="Arial Black" pitchFamily="34" charset="0"/>
              </a:rPr>
              <a:t>Konsistensi</a:t>
            </a:r>
            <a:r>
              <a:rPr lang="en-GB" b="1" i="1" dirty="0">
                <a:latin typeface="Arial Black" pitchFamily="34" charset="0"/>
              </a:rPr>
              <a:t> </a:t>
            </a:r>
            <a:r>
              <a:rPr lang="en-GB" b="1" i="1" dirty="0" err="1">
                <a:latin typeface="Arial Black" pitchFamily="34" charset="0"/>
              </a:rPr>
              <a:t>dan</a:t>
            </a:r>
            <a:r>
              <a:rPr lang="en-GB" b="1" i="1" dirty="0">
                <a:latin typeface="Arial Black" pitchFamily="34" charset="0"/>
              </a:rPr>
              <a:t> </a:t>
            </a:r>
            <a:r>
              <a:rPr lang="en-GB" b="1" i="1" dirty="0" err="1">
                <a:latin typeface="Arial Black" pitchFamily="34" charset="0"/>
              </a:rPr>
              <a:t>Sinkronisasi</a:t>
            </a:r>
            <a:r>
              <a:rPr lang="en-GB" b="1" i="1" dirty="0">
                <a:latin typeface="Arial Black" pitchFamily="34" charset="0"/>
              </a:rPr>
              <a:t> </a:t>
            </a:r>
            <a:r>
              <a:rPr lang="id-ID" b="1" i="1" dirty="0" err="1">
                <a:latin typeface="Arial Black" pitchFamily="34" charset="0"/>
              </a:rPr>
              <a:t>a</a:t>
            </a:r>
            <a:r>
              <a:rPr lang="en-GB" b="1" i="1" dirty="0" err="1" smtClean="0">
                <a:latin typeface="Arial Black" pitchFamily="34" charset="0"/>
              </a:rPr>
              <a:t>ntar</a:t>
            </a:r>
            <a:r>
              <a:rPr lang="en-GB" b="1" i="1" dirty="0" smtClean="0">
                <a:latin typeface="Arial Black" pitchFamily="34" charset="0"/>
              </a:rPr>
              <a:t> </a:t>
            </a:r>
            <a:r>
              <a:rPr lang="en-GB" b="1" i="1" dirty="0" err="1">
                <a:latin typeface="Arial Black" pitchFamily="34" charset="0"/>
              </a:rPr>
              <a:t>Dokumen</a:t>
            </a:r>
            <a:r>
              <a:rPr lang="en-GB" b="1" i="1" dirty="0">
                <a:latin typeface="Arial Black" pitchFamily="34" charset="0"/>
              </a:rPr>
              <a:t> </a:t>
            </a:r>
            <a:r>
              <a:rPr lang="en-GB" b="1" i="1" dirty="0" err="1">
                <a:latin typeface="Arial Black" pitchFamily="34" charset="0"/>
              </a:rPr>
              <a:t>Perencanaan</a:t>
            </a:r>
            <a:endParaRPr lang="en-GB" b="1" i="1" dirty="0">
              <a:latin typeface="Arial Black" pitchFamily="34" charset="0"/>
            </a:endParaRPr>
          </a:p>
        </p:txBody>
      </p:sp>
      <p:sp>
        <p:nvSpPr>
          <p:cNvPr id="10" name="Text Box 69"/>
          <p:cNvSpPr txBox="1">
            <a:spLocks noChangeArrowheads="1"/>
          </p:cNvSpPr>
          <p:nvPr/>
        </p:nvSpPr>
        <p:spPr bwMode="auto">
          <a:xfrm rot="16200000">
            <a:off x="-290754" y="1241752"/>
            <a:ext cx="960266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4" rIns="91426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Arial Black" pitchFamily="34" charset="0"/>
              </a:rPr>
              <a:t>RPJP</a:t>
            </a:r>
            <a:r>
              <a:rPr lang="id-ID" sz="1400" dirty="0" smtClean="0">
                <a:latin typeface="Arial Black" pitchFamily="34" charset="0"/>
              </a:rPr>
              <a:t>K</a:t>
            </a:r>
            <a:endParaRPr lang="en-GB" sz="1400" dirty="0">
              <a:latin typeface="Arial Black" pitchFamily="34" charset="0"/>
            </a:endParaRPr>
          </a:p>
        </p:txBody>
      </p:sp>
      <p:sp>
        <p:nvSpPr>
          <p:cNvPr id="11" name="Text Box 70"/>
          <p:cNvSpPr txBox="1">
            <a:spLocks noChangeArrowheads="1"/>
          </p:cNvSpPr>
          <p:nvPr/>
        </p:nvSpPr>
        <p:spPr bwMode="auto">
          <a:xfrm rot="16200000">
            <a:off x="249967" y="3392000"/>
            <a:ext cx="991485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4" rIns="91426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Arial Black" pitchFamily="34" charset="0"/>
              </a:rPr>
              <a:t>RPJM</a:t>
            </a:r>
            <a:r>
              <a:rPr lang="id-ID" sz="1400" dirty="0" smtClean="0">
                <a:latin typeface="Arial Black" pitchFamily="34" charset="0"/>
              </a:rPr>
              <a:t>K</a:t>
            </a:r>
            <a:endParaRPr lang="en-GB" sz="1400" dirty="0">
              <a:latin typeface="Arial Black" pitchFamily="34" charset="0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 rot="16200000">
            <a:off x="1216623" y="5330207"/>
            <a:ext cx="930381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4" rIns="91426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atin typeface="Arial Black" pitchFamily="34" charset="0"/>
              </a:rPr>
              <a:t>RKP</a:t>
            </a:r>
            <a:r>
              <a:rPr lang="id-ID" sz="1400" dirty="0" smtClean="0">
                <a:latin typeface="Arial Black" pitchFamily="34" charset="0"/>
              </a:rPr>
              <a:t>K</a:t>
            </a:r>
            <a:endParaRPr lang="en-GB" sz="1400" dirty="0">
              <a:latin typeface="Arial Black" pitchFamily="34" charset="0"/>
            </a:endParaRPr>
          </a:p>
        </p:txBody>
      </p:sp>
      <p:sp>
        <p:nvSpPr>
          <p:cNvPr id="13" name="AutoShape 72"/>
          <p:cNvSpPr>
            <a:spLocks noChangeArrowheads="1"/>
          </p:cNvSpPr>
          <p:nvPr/>
        </p:nvSpPr>
        <p:spPr bwMode="auto">
          <a:xfrm>
            <a:off x="1835696" y="2360004"/>
            <a:ext cx="171450" cy="540000"/>
          </a:xfrm>
          <a:prstGeom prst="downArrow">
            <a:avLst>
              <a:gd name="adj1" fmla="val 50000"/>
              <a:gd name="adj2" fmla="val 384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426" tIns="45714" rIns="91426" bIns="45714" anchor="ctr"/>
          <a:lstStyle/>
          <a:p>
            <a:endParaRPr lang="id-ID">
              <a:latin typeface="Arial Black" pitchFamily="34" charset="0"/>
            </a:endParaRPr>
          </a:p>
        </p:txBody>
      </p:sp>
      <p:sp>
        <p:nvSpPr>
          <p:cNvPr id="14" name="AutoShape 73"/>
          <p:cNvSpPr>
            <a:spLocks noChangeArrowheads="1"/>
          </p:cNvSpPr>
          <p:nvPr/>
        </p:nvSpPr>
        <p:spPr bwMode="auto">
          <a:xfrm>
            <a:off x="2688400" y="4419779"/>
            <a:ext cx="171450" cy="324000"/>
          </a:xfrm>
          <a:prstGeom prst="downArrow">
            <a:avLst>
              <a:gd name="adj1" fmla="val 50000"/>
              <a:gd name="adj2" fmla="val 384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1426" tIns="45714" rIns="91426" bIns="45714" anchor="ctr"/>
          <a:lstStyle/>
          <a:p>
            <a:endParaRPr lang="id-ID">
              <a:latin typeface="Arial Black" pitchFamily="34" charset="0"/>
            </a:endParaRPr>
          </a:p>
        </p:txBody>
      </p:sp>
      <p:sp>
        <p:nvSpPr>
          <p:cNvPr id="15" name="Text Box 120"/>
          <p:cNvSpPr txBox="1">
            <a:spLocks noChangeArrowheads="1"/>
          </p:cNvSpPr>
          <p:nvPr/>
        </p:nvSpPr>
        <p:spPr bwMode="auto">
          <a:xfrm>
            <a:off x="6660232" y="2276872"/>
            <a:ext cx="1944217" cy="33854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91426" tIns="45714" rIns="91426" bIns="4571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 err="1">
                <a:latin typeface="Arial Black" pitchFamily="34" charset="0"/>
              </a:rPr>
              <a:t>Renstra</a:t>
            </a:r>
            <a:r>
              <a:rPr lang="en-US" sz="1600" dirty="0">
                <a:latin typeface="Arial Black" pitchFamily="34" charset="0"/>
              </a:rPr>
              <a:t> </a:t>
            </a:r>
            <a:r>
              <a:rPr lang="en-US" sz="1600" dirty="0" smtClean="0">
                <a:latin typeface="Arial Black" pitchFamily="34" charset="0"/>
              </a:rPr>
              <a:t>SKP</a:t>
            </a:r>
            <a:r>
              <a:rPr lang="id-ID" sz="1600" dirty="0" smtClean="0">
                <a:latin typeface="Arial Black" pitchFamily="34" charset="0"/>
              </a:rPr>
              <a:t>K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6" name="Text Box 121"/>
          <p:cNvSpPr txBox="1">
            <a:spLocks noChangeArrowheads="1"/>
          </p:cNvSpPr>
          <p:nvPr/>
        </p:nvSpPr>
        <p:spPr bwMode="auto">
          <a:xfrm>
            <a:off x="7641010" y="4449275"/>
            <a:ext cx="1467494" cy="30776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lIns="91426" tIns="45714" rIns="91426" bIns="45714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dirty="0" err="1">
                <a:latin typeface="Arial Black" pitchFamily="34" charset="0"/>
              </a:rPr>
              <a:t>Renja</a:t>
            </a:r>
            <a:r>
              <a:rPr lang="en-US" sz="1400" dirty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SKP</a:t>
            </a:r>
            <a:r>
              <a:rPr lang="id-ID" sz="1400" dirty="0" smtClean="0">
                <a:latin typeface="Arial Black" pitchFamily="34" charset="0"/>
              </a:rPr>
              <a:t>K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17" name="Line 122"/>
          <p:cNvSpPr>
            <a:spLocks noChangeShapeType="1"/>
          </p:cNvSpPr>
          <p:nvPr/>
        </p:nvSpPr>
        <p:spPr bwMode="auto">
          <a:xfrm flipH="1">
            <a:off x="2804553" y="2364922"/>
            <a:ext cx="299158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18" name="Line 123"/>
          <p:cNvSpPr>
            <a:spLocks noChangeShapeType="1"/>
          </p:cNvSpPr>
          <p:nvPr/>
        </p:nvSpPr>
        <p:spPr bwMode="auto">
          <a:xfrm>
            <a:off x="2747918" y="2375728"/>
            <a:ext cx="0" cy="4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19" name="Line 124"/>
          <p:cNvSpPr>
            <a:spLocks noChangeShapeType="1"/>
          </p:cNvSpPr>
          <p:nvPr/>
        </p:nvSpPr>
        <p:spPr bwMode="auto">
          <a:xfrm>
            <a:off x="5796136" y="2343644"/>
            <a:ext cx="0" cy="3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20" name="Line 125"/>
          <p:cNvSpPr>
            <a:spLocks noChangeShapeType="1"/>
          </p:cNvSpPr>
          <p:nvPr/>
        </p:nvSpPr>
        <p:spPr bwMode="auto">
          <a:xfrm flipH="1">
            <a:off x="3475838" y="4421070"/>
            <a:ext cx="36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21" name="Line 126"/>
          <p:cNvSpPr>
            <a:spLocks noChangeShapeType="1"/>
          </p:cNvSpPr>
          <p:nvPr/>
        </p:nvSpPr>
        <p:spPr bwMode="auto">
          <a:xfrm>
            <a:off x="3491880" y="4421070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  <p:sp>
        <p:nvSpPr>
          <p:cNvPr id="22" name="Line 127"/>
          <p:cNvSpPr>
            <a:spLocks noChangeShapeType="1"/>
          </p:cNvSpPr>
          <p:nvPr/>
        </p:nvSpPr>
        <p:spPr bwMode="auto">
          <a:xfrm>
            <a:off x="7076238" y="4445314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 lIns="91426" tIns="45714" rIns="91426" bIns="45714"/>
          <a:lstStyle/>
          <a:p>
            <a:pPr>
              <a:defRPr/>
            </a:pP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3740" y="2708920"/>
            <a:ext cx="4608000" cy="2692124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934" y="2695415"/>
            <a:ext cx="3960000" cy="2692124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90364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cap="all" dirty="0">
                <a:latin typeface="Arial Black" pitchFamily="34" charset="0"/>
                <a:ea typeface="+mj-ea"/>
                <a:cs typeface="Trebuchet MS"/>
              </a:rPr>
              <a:t>I</a:t>
            </a:r>
            <a:r>
              <a:rPr lang="id-ID" sz="3200" b="1" cap="all" dirty="0">
                <a:latin typeface="Arial Black" pitchFamily="34" charset="0"/>
                <a:ea typeface="+mj-ea"/>
                <a:cs typeface="Trebuchet MS"/>
              </a:rPr>
              <a:t>NTEGRASI </a:t>
            </a:r>
            <a:r>
              <a:rPr lang="id-ID" sz="3200" b="1" cap="all" dirty="0" smtClean="0">
                <a:latin typeface="Arial Black" pitchFamily="34" charset="0"/>
                <a:ea typeface="+mj-ea"/>
                <a:cs typeface="Trebuchet MS"/>
              </a:rPr>
              <a:t>DOKUKEM</a:t>
            </a:r>
          </a:p>
          <a:p>
            <a:pPr algn="ctr">
              <a:spcBef>
                <a:spcPct val="0"/>
              </a:spcBef>
            </a:pPr>
            <a:r>
              <a:rPr lang="id-ID" sz="2400" b="1" cap="all" dirty="0" smtClean="0">
                <a:latin typeface="Arial Black" pitchFamily="34" charset="0"/>
                <a:ea typeface="+mj-ea"/>
                <a:cs typeface="Trebuchet MS"/>
              </a:rPr>
              <a:t>PERENCANAAN DAN </a:t>
            </a:r>
            <a:r>
              <a:rPr lang="id-ID" sz="2400" b="1" cap="all" dirty="0">
                <a:latin typeface="Arial Black" pitchFamily="34" charset="0"/>
                <a:ea typeface="+mj-ea"/>
                <a:cs typeface="Trebuchet MS"/>
              </a:rPr>
              <a:t>DOKUMEN PENGANGGARAN</a:t>
            </a:r>
            <a:endParaRPr lang="en-US" sz="2400" b="1" cap="all" dirty="0">
              <a:latin typeface="Arial Black" pitchFamily="34" charset="0"/>
              <a:ea typeface="+mj-ea"/>
              <a:cs typeface="Trebuchet M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748220" y="2865468"/>
            <a:ext cx="1080000" cy="1456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id-ID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819654" y="3327127"/>
            <a:ext cx="1080000" cy="502920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7A8E99"/>
            </a:prstShdw>
          </a:effec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RPJM</a:t>
            </a:r>
            <a:r>
              <a:rPr lang="id-ID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819654" y="4625048"/>
            <a:ext cx="108000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prstShdw prst="shdw17" dist="17961" dir="2700000">
              <a:srgbClr val="7A8E99"/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000000"/>
                </a:solidFill>
                <a:latin typeface="Arial Black" pitchFamily="34" charset="0"/>
              </a:rPr>
              <a:t>Renstra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 Black" pitchFamily="34" charset="0"/>
              </a:rPr>
              <a:t>SKP</a:t>
            </a:r>
            <a:r>
              <a:rPr lang="id-ID" sz="1400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167952" y="4625048"/>
            <a:ext cx="97200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prstShdw prst="shdw17" dist="17961" dir="2700000">
              <a:srgbClr val="7A8E99"/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000000"/>
                </a:solidFill>
                <a:latin typeface="Arial Black" pitchFamily="34" charset="0"/>
              </a:rPr>
              <a:t>Renja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 Black" pitchFamily="34" charset="0"/>
              </a:rPr>
              <a:t>SKP</a:t>
            </a:r>
            <a:r>
              <a:rPr lang="id-ID" sz="1400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088273" y="3327127"/>
            <a:ext cx="1080000" cy="502920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7A8E99"/>
            </a:prstShdw>
          </a:effec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RKP</a:t>
            </a:r>
            <a:r>
              <a:rPr lang="id-ID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866878" y="2990978"/>
            <a:ext cx="85725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>
            <a:prstShdw prst="shdw17" dist="17961" dir="2700000">
              <a:srgbClr val="7A8E99"/>
            </a:prstShdw>
          </a:effectLst>
          <a:ex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 Black" pitchFamily="34" charset="0"/>
              </a:rPr>
              <a:t>KUA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4866878" y="3653479"/>
            <a:ext cx="85725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>
            <a:prstShdw prst="shdw17" dist="17961" dir="2700000">
              <a:srgbClr val="7A8E99"/>
            </a:prstShdw>
          </a:effectLst>
          <a:ex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 Black" pitchFamily="34" charset="0"/>
              </a:rPr>
              <a:t>PPA</a:t>
            </a:r>
            <a:r>
              <a:rPr lang="id-ID" sz="1400" b="1" dirty="0">
                <a:solidFill>
                  <a:srgbClr val="000000"/>
                </a:solidFill>
                <a:latin typeface="Arial Black" pitchFamily="34" charset="0"/>
              </a:rPr>
              <a:t>S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6156296" y="3327127"/>
            <a:ext cx="1080000" cy="502920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995C99"/>
            </a:prstShdw>
          </a:effectLst>
          <a:extLst/>
        </p:spPr>
        <p:txBody>
          <a:bodyPr wrap="none" anchor="ctr"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 Black" pitchFamily="34" charset="0"/>
              </a:rPr>
              <a:t>Ranc</a:t>
            </a:r>
            <a:r>
              <a:rPr lang="id-ID" sz="1200" b="1" dirty="0" smtClean="0">
                <a:solidFill>
                  <a:srgbClr val="000000"/>
                </a:solidFill>
                <a:latin typeface="Arial Black" pitchFamily="34" charset="0"/>
              </a:rPr>
              <a:t>angan</a:t>
            </a:r>
            <a:endParaRPr lang="en-US" sz="1200" b="1" dirty="0">
              <a:solidFill>
                <a:srgbClr val="000000"/>
              </a:solidFill>
              <a:latin typeface="Arial Black" pitchFamily="34" charset="0"/>
            </a:endParaRPr>
          </a:p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 Black" pitchFamily="34" charset="0"/>
              </a:rPr>
              <a:t>APB</a:t>
            </a:r>
            <a:r>
              <a:rPr lang="id-ID" sz="1200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sz="1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6559269" y="2569685"/>
            <a:ext cx="1100" cy="251460"/>
          </a:xfrm>
          <a:prstGeom prst="line">
            <a:avLst/>
          </a:prstGeom>
          <a:noFill/>
          <a:ln w="50800">
            <a:noFill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4572160" y="4626607"/>
            <a:ext cx="144000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prstShdw prst="shdw17" dist="17961" dir="2700000">
              <a:srgbClr val="7A8E99"/>
            </a:prstShdw>
          </a:effectLst>
          <a:ex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 Black" pitchFamily="34" charset="0"/>
              </a:rPr>
              <a:t>RKA-SKPD</a:t>
            </a:r>
          </a:p>
        </p:txBody>
      </p:sp>
      <p:cxnSp>
        <p:nvCxnSpPr>
          <p:cNvPr id="15" name="AutoShape 42"/>
          <p:cNvCxnSpPr>
            <a:cxnSpLocks noChangeShapeType="1"/>
            <a:stCxn id="10" idx="0"/>
            <a:endCxn id="11" idx="0"/>
          </p:cNvCxnSpPr>
          <p:nvPr/>
        </p:nvCxnSpPr>
        <p:spPr bwMode="auto">
          <a:xfrm rot="16200000" flipH="1">
            <a:off x="4964252" y="3322228"/>
            <a:ext cx="662501" cy="12700"/>
          </a:xfrm>
          <a:prstGeom prst="bentConnector5">
            <a:avLst>
              <a:gd name="adj1" fmla="val -34506"/>
              <a:gd name="adj2" fmla="val -5175000"/>
              <a:gd name="adj3" fmla="val 87956"/>
            </a:avLst>
          </a:prstGeom>
          <a:noFill/>
          <a:ln w="50800">
            <a:noFill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0"/>
          <p:cNvCxnSpPr>
            <a:cxnSpLocks noChangeShapeType="1"/>
            <a:stCxn id="22" idx="3"/>
            <a:endCxn id="6" idx="1"/>
          </p:cNvCxnSpPr>
          <p:nvPr/>
        </p:nvCxnSpPr>
        <p:spPr bwMode="auto">
          <a:xfrm>
            <a:off x="1475535" y="3578587"/>
            <a:ext cx="344119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5"/>
          <p:cNvCxnSpPr>
            <a:cxnSpLocks noChangeShapeType="1"/>
            <a:stCxn id="8" idx="0"/>
            <a:endCxn id="9" idx="2"/>
          </p:cNvCxnSpPr>
          <p:nvPr/>
        </p:nvCxnSpPr>
        <p:spPr bwMode="auto">
          <a:xfrm flipH="1" flipV="1">
            <a:off x="3628273" y="3830047"/>
            <a:ext cx="25679" cy="795001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75"/>
          <p:cNvCxnSpPr>
            <a:cxnSpLocks noChangeShapeType="1"/>
            <a:stCxn id="8" idx="1"/>
            <a:endCxn id="7" idx="3"/>
          </p:cNvCxnSpPr>
          <p:nvPr/>
        </p:nvCxnSpPr>
        <p:spPr bwMode="auto">
          <a:xfrm flipH="1">
            <a:off x="2899654" y="4876508"/>
            <a:ext cx="268298" cy="0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7596336" y="3321385"/>
            <a:ext cx="1080000" cy="502920"/>
          </a:xfrm>
          <a:prstGeom prst="roundRect">
            <a:avLst>
              <a:gd name="adj" fmla="val 0"/>
            </a:avLst>
          </a:prstGeom>
          <a:solidFill>
            <a:srgbClr val="FF9999"/>
          </a:solidFill>
          <a:ln>
            <a:solidFill>
              <a:schemeClr val="tx1"/>
            </a:solidFill>
          </a:ln>
          <a:effectLst>
            <a:prstShdw prst="shdw17" dist="17961" dir="2700000">
              <a:srgbClr val="995C99"/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APB</a:t>
            </a:r>
            <a:r>
              <a:rPr lang="id-ID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7452480" y="4625049"/>
            <a:ext cx="1440000" cy="50292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prstShdw prst="shdw17" dist="17961" dir="2700000">
              <a:srgbClr val="995C99"/>
            </a:prstShdw>
          </a:effectLst>
          <a:ex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 Black" pitchFamily="34" charset="0"/>
              </a:rPr>
              <a:t>DPA-SKP</a:t>
            </a:r>
            <a:r>
              <a:rPr lang="id-ID" sz="1400" b="1" dirty="0" smtClean="0">
                <a:solidFill>
                  <a:srgbClr val="000000"/>
                </a:solidFill>
                <a:latin typeface="Arial Black" pitchFamily="34" charset="0"/>
              </a:rPr>
              <a:t>K</a:t>
            </a:r>
            <a:endParaRPr lang="en-US" sz="14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cxnSp>
        <p:nvCxnSpPr>
          <p:cNvPr id="21" name="AutoShape 75"/>
          <p:cNvCxnSpPr>
            <a:cxnSpLocks noChangeShapeType="1"/>
            <a:stCxn id="7" idx="0"/>
            <a:endCxn id="6" idx="2"/>
          </p:cNvCxnSpPr>
          <p:nvPr/>
        </p:nvCxnSpPr>
        <p:spPr bwMode="auto">
          <a:xfrm flipV="1">
            <a:off x="2359654" y="3830047"/>
            <a:ext cx="0" cy="795001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395535" y="3327127"/>
            <a:ext cx="1080000" cy="502920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7A8E99"/>
            </a:prstShdw>
          </a:effec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RPJP</a:t>
            </a:r>
            <a:r>
              <a:rPr lang="id-ID" b="1" dirty="0">
                <a:solidFill>
                  <a:srgbClr val="000000"/>
                </a:solidFill>
                <a:latin typeface="Arial Black" pitchFamily="34" charset="0"/>
              </a:rPr>
              <a:t>L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cxnSp>
        <p:nvCxnSpPr>
          <p:cNvPr id="23" name="AutoShape 50"/>
          <p:cNvCxnSpPr>
            <a:cxnSpLocks noChangeShapeType="1"/>
            <a:stCxn id="6" idx="3"/>
            <a:endCxn id="9" idx="1"/>
          </p:cNvCxnSpPr>
          <p:nvPr/>
        </p:nvCxnSpPr>
        <p:spPr bwMode="auto">
          <a:xfrm>
            <a:off x="2899653" y="3578587"/>
            <a:ext cx="252000" cy="0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75"/>
          <p:cNvCxnSpPr>
            <a:cxnSpLocks noChangeShapeType="1"/>
            <a:endCxn id="8" idx="3"/>
          </p:cNvCxnSpPr>
          <p:nvPr/>
        </p:nvCxnSpPr>
        <p:spPr bwMode="auto">
          <a:xfrm flipH="1" flipV="1">
            <a:off x="4139952" y="4876508"/>
            <a:ext cx="540000" cy="156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50"/>
          <p:cNvCxnSpPr>
            <a:cxnSpLocks noChangeShapeType="1"/>
          </p:cNvCxnSpPr>
          <p:nvPr/>
        </p:nvCxnSpPr>
        <p:spPr bwMode="auto">
          <a:xfrm>
            <a:off x="4168273" y="3594629"/>
            <a:ext cx="540000" cy="0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75"/>
          <p:cNvCxnSpPr>
            <a:cxnSpLocks noChangeShapeType="1"/>
          </p:cNvCxnSpPr>
          <p:nvPr/>
        </p:nvCxnSpPr>
        <p:spPr bwMode="auto">
          <a:xfrm flipH="1" flipV="1">
            <a:off x="5292080" y="4156399"/>
            <a:ext cx="0" cy="470208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" name="Elbow Connector 68"/>
          <p:cNvCxnSpPr>
            <a:stCxn id="14" idx="3"/>
            <a:endCxn id="12" idx="2"/>
          </p:cNvCxnSpPr>
          <p:nvPr/>
        </p:nvCxnSpPr>
        <p:spPr>
          <a:xfrm flipV="1">
            <a:off x="6012160" y="3830047"/>
            <a:ext cx="684136" cy="1048020"/>
          </a:xfrm>
          <a:prstGeom prst="bentConnector2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AutoShape 50"/>
          <p:cNvCxnSpPr>
            <a:cxnSpLocks noChangeShapeType="1"/>
          </p:cNvCxnSpPr>
          <p:nvPr/>
        </p:nvCxnSpPr>
        <p:spPr bwMode="auto">
          <a:xfrm>
            <a:off x="5801994" y="3593896"/>
            <a:ext cx="354302" cy="733"/>
          </a:xfrm>
          <a:prstGeom prst="straightConnector1">
            <a:avLst/>
          </a:prstGeom>
          <a:noFill/>
          <a:ln w="285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50"/>
          <p:cNvCxnSpPr>
            <a:cxnSpLocks noChangeShapeType="1"/>
          </p:cNvCxnSpPr>
          <p:nvPr/>
        </p:nvCxnSpPr>
        <p:spPr bwMode="auto">
          <a:xfrm flipV="1">
            <a:off x="7252338" y="3572845"/>
            <a:ext cx="360000" cy="57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50"/>
          <p:cNvCxnSpPr>
            <a:cxnSpLocks noChangeShapeType="1"/>
            <a:stCxn id="19" idx="2"/>
            <a:endCxn id="20" idx="0"/>
          </p:cNvCxnSpPr>
          <p:nvPr/>
        </p:nvCxnSpPr>
        <p:spPr bwMode="auto">
          <a:xfrm>
            <a:off x="8136336" y="3824305"/>
            <a:ext cx="0" cy="8007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387032" y="3015845"/>
            <a:ext cx="1104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>
                <a:solidFill>
                  <a:srgbClr val="000000"/>
                </a:solidFill>
                <a:latin typeface="Arial Black" pitchFamily="34" charset="0"/>
              </a:rPr>
              <a:t>20 tahun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19654" y="30136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>
                <a:solidFill>
                  <a:srgbClr val="000000"/>
                </a:solidFill>
                <a:latin typeface="Arial Black" pitchFamily="34" charset="0"/>
              </a:rPr>
              <a:t>5 tahun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3791" y="301459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>
                <a:solidFill>
                  <a:srgbClr val="000000"/>
                </a:solidFill>
                <a:latin typeface="Arial Black" pitchFamily="34" charset="0"/>
              </a:rPr>
              <a:t>1 tahun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721258" y="1628800"/>
            <a:ext cx="3706726" cy="864096"/>
          </a:xfrm>
          <a:prstGeom prst="rightArrow">
            <a:avLst>
              <a:gd name="adj1" fmla="val 75068"/>
              <a:gd name="adj2" fmla="val 50000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>
                <a:solidFill>
                  <a:srgbClr val="000000"/>
                </a:solidFill>
                <a:latin typeface="Arial Black" pitchFamily="34" charset="0"/>
              </a:rPr>
              <a:t>Sistem Perencanaan Pembangunan Daerah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5148064" y="1644842"/>
            <a:ext cx="3744416" cy="818855"/>
          </a:xfrm>
          <a:prstGeom prst="rightArrow">
            <a:avLst>
              <a:gd name="adj1" fmla="val 75068"/>
              <a:gd name="adj2" fmla="val 50000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>
                <a:solidFill>
                  <a:srgbClr val="000000"/>
                </a:solidFill>
                <a:latin typeface="Arial Black" pitchFamily="34" charset="0"/>
              </a:rPr>
              <a:t>Tahap Penganggaran Daerah</a:t>
            </a:r>
          </a:p>
        </p:txBody>
      </p:sp>
      <p:sp>
        <p:nvSpPr>
          <p:cNvPr id="36" name="Oval 35"/>
          <p:cNvSpPr/>
          <p:nvPr/>
        </p:nvSpPr>
        <p:spPr>
          <a:xfrm>
            <a:off x="2915816" y="2524334"/>
            <a:ext cx="1291950" cy="299289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347864" y="1282811"/>
            <a:ext cx="5616624" cy="1426109"/>
          </a:xfrm>
          <a:prstGeom prst="rightArrow">
            <a:avLst>
              <a:gd name="adj1" fmla="val 50000"/>
              <a:gd name="adj2" fmla="val 34487"/>
            </a:avLst>
          </a:prstGeom>
          <a:solidFill>
            <a:srgbClr val="A53010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4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286" y="4381281"/>
            <a:ext cx="2808000" cy="10986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4" name="Shape 20"/>
          <p:cNvCxnSpPr/>
          <p:nvPr/>
        </p:nvCxnSpPr>
        <p:spPr bwMode="auto">
          <a:xfrm rot="16200000" flipH="1">
            <a:off x="6391931" y="4945301"/>
            <a:ext cx="504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672615" y="5286063"/>
            <a:ext cx="49172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d-ID" sz="700">
                <a:latin typeface="Arial Black" pitchFamily="34" charset="0"/>
                <a:cs typeface="Arial" pitchFamily="34" charset="0"/>
              </a:rPr>
              <a:t>sesuai</a:t>
            </a:r>
          </a:p>
        </p:txBody>
      </p:sp>
      <p:cxnSp>
        <p:nvCxnSpPr>
          <p:cNvPr id="7" name="Shape 20"/>
          <p:cNvCxnSpPr>
            <a:stCxn id="30" idx="2"/>
            <a:endCxn id="22" idx="0"/>
          </p:cNvCxnSpPr>
          <p:nvPr/>
        </p:nvCxnSpPr>
        <p:spPr bwMode="auto">
          <a:xfrm rot="5400000">
            <a:off x="7777386" y="2757348"/>
            <a:ext cx="1260034" cy="12740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hape 20"/>
          <p:cNvCxnSpPr/>
          <p:nvPr/>
        </p:nvCxnSpPr>
        <p:spPr bwMode="auto">
          <a:xfrm rot="5400000">
            <a:off x="3550358" y="2646277"/>
            <a:ext cx="1035141" cy="144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hape 20"/>
          <p:cNvCxnSpPr/>
          <p:nvPr/>
        </p:nvCxnSpPr>
        <p:spPr bwMode="auto">
          <a:xfrm rot="10800000">
            <a:off x="3671976" y="1966707"/>
            <a:ext cx="684000" cy="3549170"/>
          </a:xfrm>
          <a:prstGeom prst="bentConnector3">
            <a:avLst>
              <a:gd name="adj1" fmla="val 13294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75"/>
          <p:cNvSpPr>
            <a:spLocks noChangeArrowheads="1"/>
          </p:cNvSpPr>
          <p:nvPr/>
        </p:nvSpPr>
        <p:spPr bwMode="auto">
          <a:xfrm>
            <a:off x="5969740" y="1732707"/>
            <a:ext cx="1008000" cy="50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900" b="1" dirty="0">
                <a:solidFill>
                  <a:schemeClr val="tx1"/>
                </a:solidFill>
                <a:latin typeface="Arial Black" pitchFamily="34" charset="0"/>
              </a:rPr>
              <a:t>Musrenbang </a:t>
            </a:r>
            <a:r>
              <a:rPr lang="id-ID" sz="900" b="1" dirty="0" smtClean="0">
                <a:solidFill>
                  <a:schemeClr val="tx1"/>
                </a:solidFill>
                <a:latin typeface="Arial Black" pitchFamily="34" charset="0"/>
              </a:rPr>
              <a:t>RKPD</a:t>
            </a:r>
            <a:endParaRPr lang="en-US" sz="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Flowchart: Document 78"/>
          <p:cNvSpPr>
            <a:spLocks noChangeArrowheads="1"/>
          </p:cNvSpPr>
          <p:nvPr/>
        </p:nvSpPr>
        <p:spPr bwMode="auto">
          <a:xfrm>
            <a:off x="7265836" y="1766340"/>
            <a:ext cx="576000" cy="46800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900" b="1" dirty="0">
                <a:solidFill>
                  <a:schemeClr val="tx1"/>
                </a:solidFill>
                <a:latin typeface="Arial Black" pitchFamily="34" charset="0"/>
              </a:rPr>
              <a:t>Ranc. Akhir </a:t>
            </a:r>
            <a:r>
              <a:rPr lang="id-ID" sz="900" b="1" dirty="0" smtClean="0">
                <a:solidFill>
                  <a:schemeClr val="tx1"/>
                </a:solidFill>
                <a:latin typeface="Arial Black" pitchFamily="34" charset="0"/>
              </a:rPr>
              <a:t>RKPD</a:t>
            </a:r>
            <a:endParaRPr lang="id-ID" sz="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Flowchart: Document 76"/>
          <p:cNvSpPr>
            <a:spLocks noChangeArrowheads="1"/>
          </p:cNvSpPr>
          <p:nvPr/>
        </p:nvSpPr>
        <p:spPr bwMode="auto">
          <a:xfrm>
            <a:off x="4838766" y="1738375"/>
            <a:ext cx="900000" cy="46800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900" b="1" dirty="0">
                <a:solidFill>
                  <a:schemeClr val="tx1"/>
                </a:solidFill>
                <a:latin typeface="Arial Black" pitchFamily="34" charset="0"/>
              </a:rPr>
              <a:t>Rancangan </a:t>
            </a:r>
            <a:r>
              <a:rPr lang="id-ID" sz="900" b="1" dirty="0" smtClean="0">
                <a:solidFill>
                  <a:schemeClr val="tx1"/>
                </a:solidFill>
                <a:latin typeface="Arial Black" pitchFamily="34" charset="0"/>
              </a:rPr>
              <a:t>RKPK</a:t>
            </a:r>
            <a:endParaRPr lang="id-ID" sz="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Rectangle 102"/>
          <p:cNvSpPr>
            <a:spLocks noChangeArrowheads="1"/>
          </p:cNvSpPr>
          <p:nvPr/>
        </p:nvSpPr>
        <p:spPr bwMode="auto">
          <a:xfrm>
            <a:off x="3635896" y="1732707"/>
            <a:ext cx="1008000" cy="46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900" b="1" dirty="0">
                <a:solidFill>
                  <a:schemeClr val="tx1"/>
                </a:solidFill>
                <a:latin typeface="Arial Black" pitchFamily="34" charset="0"/>
              </a:rPr>
              <a:t>PENYUSUNAN RANCANGAN AWAL </a:t>
            </a:r>
            <a:r>
              <a:rPr lang="id-ID" sz="900" b="1" dirty="0" smtClean="0">
                <a:solidFill>
                  <a:schemeClr val="tx1"/>
                </a:solidFill>
                <a:latin typeface="Arial Black" pitchFamily="34" charset="0"/>
              </a:rPr>
              <a:t>RKPK</a:t>
            </a:r>
            <a:endParaRPr lang="id-ID" sz="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Flowchart: Document 15"/>
          <p:cNvSpPr/>
          <p:nvPr/>
        </p:nvSpPr>
        <p:spPr bwMode="auto">
          <a:xfrm>
            <a:off x="3563754" y="3235848"/>
            <a:ext cx="900000" cy="684000"/>
          </a:xfrm>
          <a:prstGeom prst="flowChartDocument">
            <a:avLst/>
          </a:prstGeom>
          <a:solidFill>
            <a:srgbClr val="FFFF00">
              <a:alpha val="60000"/>
            </a:srgbClr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900" b="1" dirty="0">
                <a:latin typeface="Arial Black" pitchFamily="34" charset="0"/>
                <a:cs typeface="Arial" pitchFamily="34" charset="0"/>
              </a:rPr>
              <a:t>SE </a:t>
            </a:r>
            <a:r>
              <a:rPr lang="id-ID" sz="900" b="1" dirty="0" smtClean="0">
                <a:latin typeface="Arial Black" pitchFamily="34" charset="0"/>
                <a:cs typeface="Arial" pitchFamily="34" charset="0"/>
              </a:rPr>
              <a:t>Bupati </a:t>
            </a:r>
            <a:r>
              <a:rPr lang="id-ID" sz="900" b="1" dirty="0">
                <a:latin typeface="Arial Black" pitchFamily="34" charset="0"/>
                <a:cs typeface="Arial" pitchFamily="34" charset="0"/>
              </a:rPr>
              <a:t>ttg </a:t>
            </a:r>
            <a:r>
              <a:rPr lang="id-ID" sz="900" b="1" dirty="0" smtClean="0">
                <a:latin typeface="Arial Black" pitchFamily="34" charset="0"/>
                <a:cs typeface="Arial" pitchFamily="34" charset="0"/>
              </a:rPr>
              <a:t>Penyusunan Rancangan </a:t>
            </a:r>
            <a:endParaRPr lang="id-ID" sz="900" b="1" dirty="0">
              <a:latin typeface="Arial Black" pitchFamily="34" charset="0"/>
              <a:cs typeface="Arial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900" b="1" dirty="0" smtClean="0">
                <a:latin typeface="Arial Black" pitchFamily="34" charset="0"/>
                <a:cs typeface="Arial" pitchFamily="34" charset="0"/>
              </a:rPr>
              <a:t>Renja-SKPK</a:t>
            </a:r>
            <a:endParaRPr lang="id-ID" sz="9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Diamond 131"/>
          <p:cNvSpPr>
            <a:spLocks noChangeArrowheads="1"/>
          </p:cNvSpPr>
          <p:nvPr/>
        </p:nvSpPr>
        <p:spPr bwMode="auto">
          <a:xfrm>
            <a:off x="5004048" y="3378737"/>
            <a:ext cx="893977" cy="577192"/>
          </a:xfrm>
          <a:prstGeom prst="diamond">
            <a:avLst/>
          </a:prstGeom>
          <a:solidFill>
            <a:srgbClr val="A3EDFF"/>
          </a:solidFill>
          <a:ln w="19050" algn="ctr">
            <a:solidFill>
              <a:srgbClr val="FFC000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800" b="1" dirty="0">
                <a:latin typeface="Arial Black" pitchFamily="34" charset="0"/>
              </a:rPr>
              <a:t>VERIFI</a:t>
            </a:r>
            <a:r>
              <a:rPr lang="en-US" sz="800" b="1" dirty="0">
                <a:latin typeface="Arial Black" pitchFamily="34" charset="0"/>
              </a:rPr>
              <a:t>-</a:t>
            </a:r>
            <a:r>
              <a:rPr lang="id-ID" sz="800" b="1" dirty="0">
                <a:latin typeface="Arial Black" pitchFamily="34" charset="0"/>
              </a:rPr>
              <a:t>KASI</a:t>
            </a:r>
          </a:p>
        </p:txBody>
      </p:sp>
      <p:cxnSp>
        <p:nvCxnSpPr>
          <p:cNvPr id="18" name="Shape 20"/>
          <p:cNvCxnSpPr>
            <a:stCxn id="20" idx="0"/>
            <a:endCxn id="17" idx="2"/>
          </p:cNvCxnSpPr>
          <p:nvPr/>
        </p:nvCxnSpPr>
        <p:spPr bwMode="auto">
          <a:xfrm rot="16200000" flipV="1">
            <a:off x="5300885" y="4106082"/>
            <a:ext cx="307529" cy="72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38941" y="2492896"/>
            <a:ext cx="6292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d-ID" sz="800" dirty="0">
                <a:latin typeface="Arial Black" pitchFamily="34" charset="0"/>
                <a:cs typeface="Arial" pitchFamily="34" charset="0"/>
              </a:rPr>
              <a:t>sesuai</a:t>
            </a:r>
          </a:p>
        </p:txBody>
      </p:sp>
      <p:sp>
        <p:nvSpPr>
          <p:cNvPr id="20" name="Rectangle 143"/>
          <p:cNvSpPr>
            <a:spLocks noChangeArrowheads="1"/>
          </p:cNvSpPr>
          <p:nvPr/>
        </p:nvSpPr>
        <p:spPr bwMode="auto">
          <a:xfrm>
            <a:off x="4936261" y="4263458"/>
            <a:ext cx="1044000" cy="605076"/>
          </a:xfrm>
          <a:prstGeom prst="rect">
            <a:avLst/>
          </a:prstGeom>
          <a:noFill/>
          <a:ln w="1905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000" dirty="0">
                <a:latin typeface="Arial Black" pitchFamily="34" charset="0"/>
              </a:rPr>
              <a:t>Penyesuaian Rancangan </a:t>
            </a:r>
            <a:r>
              <a:rPr lang="id-ID" sz="1000" dirty="0" smtClean="0">
                <a:latin typeface="Arial Black" pitchFamily="34" charset="0"/>
              </a:rPr>
              <a:t>Renja -SKPK</a:t>
            </a:r>
            <a:endParaRPr lang="en-US" sz="1000" dirty="0">
              <a:latin typeface="Arial Black" pitchFamily="34" charset="0"/>
            </a:endParaRPr>
          </a:p>
        </p:txBody>
      </p:sp>
      <p:sp>
        <p:nvSpPr>
          <p:cNvPr id="21" name="Flowchart: Document 20"/>
          <p:cNvSpPr/>
          <p:nvPr/>
        </p:nvSpPr>
        <p:spPr bwMode="auto">
          <a:xfrm>
            <a:off x="6156176" y="5255973"/>
            <a:ext cx="1008112" cy="540000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900" b="1" dirty="0">
                <a:latin typeface="Arial Black" pitchFamily="34" charset="0"/>
                <a:cs typeface="Arial" pitchFamily="34" charset="0"/>
              </a:rPr>
              <a:t>Rancangan </a:t>
            </a:r>
            <a:r>
              <a:rPr lang="en-US" sz="900" b="1" dirty="0">
                <a:latin typeface="Arial Black" pitchFamily="34" charset="0"/>
                <a:cs typeface="Arial" pitchFamily="34" charset="0"/>
              </a:rPr>
              <a:t>A</a:t>
            </a:r>
            <a:r>
              <a:rPr lang="id-ID" sz="900" b="1" dirty="0">
                <a:latin typeface="Arial Black" pitchFamily="34" charset="0"/>
                <a:cs typeface="Arial" pitchFamily="34" charset="0"/>
              </a:rPr>
              <a:t>khir </a:t>
            </a:r>
            <a:r>
              <a:rPr lang="en-US" sz="900" b="1" dirty="0" smtClean="0">
                <a:latin typeface="Arial Black" pitchFamily="34" charset="0"/>
                <a:cs typeface="Arial" pitchFamily="34" charset="0"/>
              </a:rPr>
              <a:t>RENJA </a:t>
            </a:r>
            <a:r>
              <a:rPr lang="id-ID" sz="900" b="1" dirty="0" smtClean="0">
                <a:latin typeface="Arial Black" pitchFamily="34" charset="0"/>
                <a:cs typeface="Arial" pitchFamily="34" charset="0"/>
              </a:rPr>
              <a:t>SKPK</a:t>
            </a:r>
            <a:endParaRPr lang="id-ID" sz="9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" name="Rectangle 156"/>
          <p:cNvSpPr>
            <a:spLocks noChangeArrowheads="1"/>
          </p:cNvSpPr>
          <p:nvPr/>
        </p:nvSpPr>
        <p:spPr bwMode="auto">
          <a:xfrm>
            <a:off x="7641701" y="3451067"/>
            <a:ext cx="1404000" cy="549371"/>
          </a:xfrm>
          <a:prstGeom prst="rect">
            <a:avLst/>
          </a:prstGeom>
          <a:noFill/>
          <a:ln w="1905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000" dirty="0">
                <a:latin typeface="Arial Black" pitchFamily="34" charset="0"/>
              </a:rPr>
              <a:t>Penyempurnaan</a:t>
            </a:r>
          </a:p>
          <a:p>
            <a:pPr algn="ctr" eaLnBrk="0" hangingPunct="0">
              <a:lnSpc>
                <a:spcPct val="80000"/>
              </a:lnSpc>
            </a:pPr>
            <a:r>
              <a:rPr lang="id-ID" sz="1000" dirty="0">
                <a:latin typeface="Arial Black" pitchFamily="34" charset="0"/>
              </a:rPr>
              <a:t>Rancangan</a:t>
            </a:r>
            <a:r>
              <a:rPr lang="en-US" sz="1000" dirty="0">
                <a:latin typeface="Arial Black" pitchFamily="34" charset="0"/>
              </a:rPr>
              <a:t> </a:t>
            </a:r>
            <a:r>
              <a:rPr lang="en-US" sz="1000" dirty="0" err="1">
                <a:latin typeface="Arial Black" pitchFamily="34" charset="0"/>
              </a:rPr>
              <a:t>Akhir</a:t>
            </a:r>
            <a:r>
              <a:rPr lang="id-ID" sz="1000" dirty="0">
                <a:latin typeface="Arial Black" pitchFamily="34" charset="0"/>
              </a:rPr>
              <a:t> </a:t>
            </a:r>
            <a:r>
              <a:rPr lang="id-ID" sz="1000" dirty="0" smtClean="0">
                <a:latin typeface="Arial Black" pitchFamily="34" charset="0"/>
              </a:rPr>
              <a:t>Renja-SKPK</a:t>
            </a:r>
            <a:endParaRPr lang="en-US" sz="1000" dirty="0"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61618" y="5239833"/>
            <a:ext cx="1260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id-ID" sz="1100" b="1" dirty="0">
                <a:latin typeface="Arial Black" pitchFamily="34" charset="0"/>
                <a:cs typeface="Arial" pitchFamily="34" charset="0"/>
              </a:rPr>
              <a:t>Penetapan </a:t>
            </a:r>
            <a:r>
              <a:rPr lang="id-ID" sz="1100" b="1" dirty="0" smtClean="0">
                <a:latin typeface="Arial Black" pitchFamily="34" charset="0"/>
                <a:cs typeface="Arial" pitchFamily="34" charset="0"/>
              </a:rPr>
              <a:t>RENJA SKPK</a:t>
            </a:r>
            <a:endParaRPr lang="en-US" sz="11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" name="Flowchart: Document 160"/>
          <p:cNvSpPr>
            <a:spLocks noChangeArrowheads="1"/>
          </p:cNvSpPr>
          <p:nvPr/>
        </p:nvSpPr>
        <p:spPr bwMode="auto">
          <a:xfrm>
            <a:off x="7780141" y="6165304"/>
            <a:ext cx="1260000" cy="504000"/>
          </a:xfrm>
          <a:prstGeom prst="flowChartDocument">
            <a:avLst/>
          </a:prstGeom>
          <a:solidFill>
            <a:srgbClr val="FFC5C5"/>
          </a:solidFill>
          <a:ln w="19050" algn="ctr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100" b="1" dirty="0" smtClean="0">
                <a:latin typeface="Arial Black" pitchFamily="34" charset="0"/>
              </a:rPr>
              <a:t>RENJA </a:t>
            </a:r>
            <a:r>
              <a:rPr lang="id-ID" sz="1100" b="1" dirty="0" smtClean="0">
                <a:latin typeface="Arial Black" pitchFamily="34" charset="0"/>
              </a:rPr>
              <a:t>SKPK</a:t>
            </a:r>
            <a:endParaRPr lang="id-ID" sz="1100" b="1" dirty="0">
              <a:latin typeface="Arial Black" pitchFamily="34" charset="0"/>
            </a:endParaRPr>
          </a:p>
        </p:txBody>
      </p:sp>
      <p:sp>
        <p:nvSpPr>
          <p:cNvPr id="25" name="Diamond 169"/>
          <p:cNvSpPr>
            <a:spLocks noChangeArrowheads="1"/>
          </p:cNvSpPr>
          <p:nvPr/>
        </p:nvSpPr>
        <p:spPr bwMode="auto">
          <a:xfrm>
            <a:off x="6195582" y="4185189"/>
            <a:ext cx="896698" cy="500062"/>
          </a:xfrm>
          <a:prstGeom prst="diamond">
            <a:avLst/>
          </a:prstGeom>
          <a:solidFill>
            <a:srgbClr val="A3EDFF"/>
          </a:solidFill>
          <a:ln w="19050" algn="ctr">
            <a:solidFill>
              <a:srgbClr val="FFC000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800" b="1">
                <a:latin typeface="Arial Black" pitchFamily="34" charset="0"/>
              </a:rPr>
              <a:t>VERIFI</a:t>
            </a:r>
            <a:r>
              <a:rPr lang="en-US" sz="800" b="1">
                <a:latin typeface="Arial Black" pitchFamily="34" charset="0"/>
              </a:rPr>
              <a:t>-</a:t>
            </a:r>
            <a:r>
              <a:rPr lang="id-ID" sz="800" b="1">
                <a:latin typeface="Arial Black" pitchFamily="34" charset="0"/>
              </a:rPr>
              <a:t>KASI</a:t>
            </a:r>
            <a:endParaRPr lang="id-ID" sz="800" b="1" dirty="0">
              <a:latin typeface="Arial Black" pitchFamily="34" charset="0"/>
            </a:endParaRPr>
          </a:p>
        </p:txBody>
      </p:sp>
      <p:cxnSp>
        <p:nvCxnSpPr>
          <p:cNvPr id="26" name="Shape 20"/>
          <p:cNvCxnSpPr>
            <a:stCxn id="25" idx="3"/>
            <a:endCxn id="22" idx="2"/>
          </p:cNvCxnSpPr>
          <p:nvPr/>
        </p:nvCxnSpPr>
        <p:spPr bwMode="auto">
          <a:xfrm flipV="1">
            <a:off x="7092280" y="4000438"/>
            <a:ext cx="1251421" cy="43478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053175" y="4206280"/>
            <a:ext cx="10472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d-ID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Tdk sesuai</a:t>
            </a:r>
          </a:p>
        </p:txBody>
      </p:sp>
      <p:cxnSp>
        <p:nvCxnSpPr>
          <p:cNvPr id="28" name="Elbow Connector 20"/>
          <p:cNvCxnSpPr/>
          <p:nvPr/>
        </p:nvCxnSpPr>
        <p:spPr>
          <a:xfrm rot="5400000" flipH="1" flipV="1">
            <a:off x="4171541" y="4297333"/>
            <a:ext cx="1512000" cy="252000"/>
          </a:xfrm>
          <a:prstGeom prst="bentConnector2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/>
          <p:cNvSpPr>
            <a:spLocks noRot="1" noChangeArrowheads="1"/>
          </p:cNvSpPr>
          <p:nvPr/>
        </p:nvSpPr>
        <p:spPr bwMode="auto">
          <a:xfrm>
            <a:off x="0" y="302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cap="all" dirty="0">
                <a:latin typeface="Arial Black" pitchFamily="34" charset="0"/>
                <a:ea typeface="+mj-ea"/>
                <a:cs typeface="Trebuchet MS"/>
              </a:rPr>
              <a:t>KETERKAITAN TAHAP </a:t>
            </a: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PENY</a:t>
            </a:r>
            <a:r>
              <a:rPr lang="id-ID" sz="2800" b="1" cap="all" dirty="0" smtClean="0">
                <a:latin typeface="Arial Black" pitchFamily="34" charset="0"/>
                <a:ea typeface="+mj-ea"/>
                <a:cs typeface="Trebuchet MS"/>
              </a:rPr>
              <a:t>usunan</a:t>
            </a: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RKP</a:t>
            </a:r>
            <a:r>
              <a:rPr lang="id-ID" sz="2800" b="1" cap="all" dirty="0" smtClean="0">
                <a:latin typeface="Arial Black" pitchFamily="34" charset="0"/>
                <a:ea typeface="+mj-ea"/>
                <a:cs typeface="Trebuchet MS"/>
              </a:rPr>
              <a:t>K</a:t>
            </a: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 </a:t>
            </a:r>
            <a:r>
              <a:rPr lang="id-ID" sz="2800" b="1" cap="all" dirty="0" smtClean="0">
                <a:latin typeface="Arial Black" pitchFamily="34" charset="0"/>
                <a:ea typeface="+mj-ea"/>
                <a:cs typeface="Trebuchet MS"/>
              </a:rPr>
              <a:t>DAN </a:t>
            </a: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RENJA SKP</a:t>
            </a:r>
            <a:r>
              <a:rPr lang="id-ID" sz="2800" b="1" cap="all" dirty="0" smtClean="0">
                <a:latin typeface="Arial Black" pitchFamily="34" charset="0"/>
                <a:ea typeface="+mj-ea"/>
                <a:cs typeface="Trebuchet MS"/>
              </a:rPr>
              <a:t>K</a:t>
            </a:r>
            <a:r>
              <a:rPr lang="en-US" sz="2800" b="1" cap="all" dirty="0" smtClean="0">
                <a:latin typeface="Arial Black" pitchFamily="34" charset="0"/>
                <a:ea typeface="+mj-ea"/>
                <a:cs typeface="Trebuchet MS"/>
              </a:rPr>
              <a:t> </a:t>
            </a:r>
            <a:endParaRPr lang="en-US" sz="2800" b="1" cap="all" dirty="0">
              <a:latin typeface="Arial Black" pitchFamily="34" charset="0"/>
              <a:ea typeface="+mj-ea"/>
              <a:cs typeface="Trebuchet MS"/>
            </a:endParaRPr>
          </a:p>
        </p:txBody>
      </p:sp>
      <p:sp>
        <p:nvSpPr>
          <p:cNvPr id="30" name="Flowchart: Document 78"/>
          <p:cNvSpPr>
            <a:spLocks noChangeArrowheads="1"/>
          </p:cNvSpPr>
          <p:nvPr/>
        </p:nvSpPr>
        <p:spPr bwMode="auto">
          <a:xfrm>
            <a:off x="8111105" y="1753973"/>
            <a:ext cx="720000" cy="468000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900" b="1" dirty="0" smtClean="0">
                <a:solidFill>
                  <a:schemeClr val="tx1"/>
                </a:solidFill>
                <a:latin typeface="Arial Black" pitchFamily="34" charset="0"/>
              </a:rPr>
              <a:t>PerBup RKPK</a:t>
            </a:r>
            <a:endParaRPr lang="id-ID" sz="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31" name="Shape 20"/>
          <p:cNvCxnSpPr/>
          <p:nvPr/>
        </p:nvCxnSpPr>
        <p:spPr bwMode="auto">
          <a:xfrm rot="16200000" flipV="1">
            <a:off x="5296261" y="5039363"/>
            <a:ext cx="576000" cy="25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2" name="Shape 20"/>
          <p:cNvCxnSpPr>
            <a:stCxn id="14" idx="2"/>
            <a:endCxn id="17" idx="0"/>
          </p:cNvCxnSpPr>
          <p:nvPr/>
        </p:nvCxnSpPr>
        <p:spPr bwMode="auto">
          <a:xfrm rot="16200000" flipH="1">
            <a:off x="4768250" y="2695950"/>
            <a:ext cx="1203302" cy="16227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01375" y="3944269"/>
            <a:ext cx="96840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d-ID" sz="800" dirty="0">
                <a:latin typeface="Arial Black" pitchFamily="34" charset="0"/>
                <a:cs typeface="Arial" pitchFamily="34" charset="0"/>
              </a:rPr>
              <a:t>Tidak sesuai</a:t>
            </a:r>
          </a:p>
        </p:txBody>
      </p:sp>
      <p:sp>
        <p:nvSpPr>
          <p:cNvPr id="35" name="Rectangle 156"/>
          <p:cNvSpPr>
            <a:spLocks noChangeArrowheads="1"/>
          </p:cNvSpPr>
          <p:nvPr/>
        </p:nvSpPr>
        <p:spPr bwMode="auto">
          <a:xfrm>
            <a:off x="4329823" y="5157192"/>
            <a:ext cx="1008000" cy="7173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algn="ctr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en-US" sz="1100" b="1" dirty="0" err="1">
                <a:latin typeface="Arial Black" pitchFamily="34" charset="0"/>
              </a:rPr>
              <a:t>Penyusunan</a:t>
            </a:r>
            <a:r>
              <a:rPr lang="en-US" sz="1100" b="1" dirty="0">
                <a:latin typeface="Arial Black" pitchFamily="34" charset="0"/>
              </a:rPr>
              <a:t> </a:t>
            </a:r>
            <a:r>
              <a:rPr lang="en-US" sz="1100" b="1" dirty="0" err="1">
                <a:latin typeface="Arial Black" pitchFamily="34" charset="0"/>
              </a:rPr>
              <a:t>Rancangan</a:t>
            </a:r>
            <a:r>
              <a:rPr lang="en-US" sz="1100" b="1" dirty="0">
                <a:latin typeface="Arial Black" pitchFamily="34" charset="0"/>
              </a:rPr>
              <a:t> </a:t>
            </a:r>
            <a:r>
              <a:rPr lang="en-US" sz="1100" b="1" dirty="0" err="1" smtClean="0">
                <a:latin typeface="Arial Black" pitchFamily="34" charset="0"/>
              </a:rPr>
              <a:t>Renja</a:t>
            </a:r>
            <a:r>
              <a:rPr lang="en-US" sz="1100" b="1" dirty="0" smtClean="0">
                <a:latin typeface="Arial Black" pitchFamily="34" charset="0"/>
              </a:rPr>
              <a:t> SKP</a:t>
            </a:r>
            <a:r>
              <a:rPr lang="id-ID" sz="1100" b="1" dirty="0" smtClean="0">
                <a:latin typeface="Arial Black" pitchFamily="34" charset="0"/>
              </a:rPr>
              <a:t>K</a:t>
            </a:r>
            <a:endParaRPr lang="en-US" sz="1100" b="1" dirty="0">
              <a:latin typeface="Arial Black" pitchFamily="34" charset="0"/>
            </a:endParaRPr>
          </a:p>
        </p:txBody>
      </p:sp>
      <p:cxnSp>
        <p:nvCxnSpPr>
          <p:cNvPr id="36" name="Shape 20"/>
          <p:cNvCxnSpPr/>
          <p:nvPr/>
        </p:nvCxnSpPr>
        <p:spPr bwMode="auto">
          <a:xfrm rot="16200000" flipH="1">
            <a:off x="3689936" y="4203191"/>
            <a:ext cx="1260000" cy="648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hape 20"/>
          <p:cNvCxnSpPr>
            <a:stCxn id="22" idx="1"/>
            <a:endCxn id="25" idx="0"/>
          </p:cNvCxnSpPr>
          <p:nvPr/>
        </p:nvCxnSpPr>
        <p:spPr bwMode="auto">
          <a:xfrm rot="10800000" flipV="1">
            <a:off x="6643931" y="3725753"/>
            <a:ext cx="997770" cy="45943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hape 20"/>
          <p:cNvCxnSpPr/>
          <p:nvPr/>
        </p:nvCxnSpPr>
        <p:spPr bwMode="auto">
          <a:xfrm rot="10800000" flipV="1">
            <a:off x="7164289" y="5522168"/>
            <a:ext cx="61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668238" y="4698554"/>
            <a:ext cx="64006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d-ID" sz="900" dirty="0">
                <a:latin typeface="Arial Black" pitchFamily="34" charset="0"/>
                <a:cs typeface="Arial" pitchFamily="34" charset="0"/>
              </a:rPr>
              <a:t>sesuai</a:t>
            </a:r>
          </a:p>
        </p:txBody>
      </p:sp>
      <p:cxnSp>
        <p:nvCxnSpPr>
          <p:cNvPr id="41" name="Elbow Connector 40"/>
          <p:cNvCxnSpPr>
            <a:stCxn id="15" idx="3"/>
            <a:endCxn id="14" idx="1"/>
          </p:cNvCxnSpPr>
          <p:nvPr/>
        </p:nvCxnSpPr>
        <p:spPr>
          <a:xfrm>
            <a:off x="4643896" y="1966707"/>
            <a:ext cx="194870" cy="566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37495" y="4572417"/>
            <a:ext cx="72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Program </a:t>
            </a:r>
            <a:r>
              <a:rPr lang="en-US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prioritas</a:t>
            </a: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, outcome, </a:t>
            </a:r>
            <a:r>
              <a:rPr lang="id-ID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dan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pagu</a:t>
            </a:r>
            <a:endParaRPr lang="id-ID" sz="8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5498" y="2947814"/>
            <a:ext cx="9585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d-ID" sz="800" dirty="0" smtClean="0">
                <a:latin typeface="Arial Black" pitchFamily="34" charset="0"/>
                <a:cs typeface="Arial" pitchFamily="34" charset="0"/>
              </a:rPr>
              <a:t>Program dan </a:t>
            </a:r>
            <a:r>
              <a:rPr lang="en-US" sz="800" dirty="0" err="1" smtClean="0">
                <a:latin typeface="Arial Black" pitchFamily="34" charset="0"/>
                <a:cs typeface="Arial" pitchFamily="34" charset="0"/>
              </a:rPr>
              <a:t>Kegiatan</a:t>
            </a:r>
            <a:r>
              <a:rPr lang="en-US" sz="8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 Black" pitchFamily="34" charset="0"/>
                <a:cs typeface="Arial" pitchFamily="34" charset="0"/>
              </a:rPr>
              <a:t>prioritas</a:t>
            </a:r>
            <a:r>
              <a:rPr lang="en-US" sz="800" dirty="0">
                <a:latin typeface="Arial Black" pitchFamily="34" charset="0"/>
                <a:cs typeface="Arial" pitchFamily="34" charset="0"/>
              </a:rPr>
              <a:t>, </a:t>
            </a:r>
            <a:r>
              <a:rPr lang="id-ID" sz="800" dirty="0" smtClean="0">
                <a:latin typeface="Arial Black" pitchFamily="34" charset="0"/>
                <a:cs typeface="Arial" pitchFamily="34" charset="0"/>
              </a:rPr>
              <a:t>indikator</a:t>
            </a:r>
            <a:r>
              <a:rPr lang="en-US" sz="8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d-ID" sz="800" dirty="0" smtClean="0">
                <a:latin typeface="Arial Black" pitchFamily="34" charset="0"/>
                <a:cs typeface="Arial" pitchFamily="34" charset="0"/>
              </a:rPr>
              <a:t>dan</a:t>
            </a:r>
            <a:r>
              <a:rPr lang="en-US" sz="8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 Black" pitchFamily="34" charset="0"/>
                <a:cs typeface="Arial" pitchFamily="34" charset="0"/>
              </a:rPr>
              <a:t>pagu</a:t>
            </a:r>
            <a:endParaRPr lang="id-ID" sz="8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58761" y="5724545"/>
            <a:ext cx="90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800" dirty="0" err="1" smtClean="0">
                <a:latin typeface="Arial Black" pitchFamily="34" charset="0"/>
                <a:cs typeface="Arial" pitchFamily="34" charset="0"/>
              </a:rPr>
              <a:t>Permasalah</a:t>
            </a:r>
            <a:r>
              <a:rPr lang="id-ID" sz="800" dirty="0" smtClean="0">
                <a:latin typeface="Arial Black" pitchFamily="34" charset="0"/>
                <a:cs typeface="Arial" pitchFamily="34" charset="0"/>
              </a:rPr>
              <a:t>-</a:t>
            </a:r>
            <a:r>
              <a:rPr lang="en-US" sz="800" dirty="0" smtClean="0">
                <a:latin typeface="Arial Black" pitchFamily="34" charset="0"/>
                <a:cs typeface="Arial" pitchFamily="34" charset="0"/>
              </a:rPr>
              <a:t>an </a:t>
            </a:r>
            <a:r>
              <a:rPr lang="en-US" sz="800" dirty="0" err="1">
                <a:latin typeface="Arial Black" pitchFamily="34" charset="0"/>
                <a:cs typeface="Arial" pitchFamily="34" charset="0"/>
              </a:rPr>
              <a:t>layanan</a:t>
            </a:r>
            <a:r>
              <a:rPr lang="en-US" sz="800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 Black" pitchFamily="34" charset="0"/>
                <a:cs typeface="Arial" pitchFamily="34" charset="0"/>
              </a:rPr>
              <a:t>dan</a:t>
            </a:r>
            <a:r>
              <a:rPr lang="en-US" sz="800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 Black" pitchFamily="34" charset="0"/>
                <a:cs typeface="Arial" pitchFamily="34" charset="0"/>
              </a:rPr>
              <a:t>isu</a:t>
            </a:r>
            <a:r>
              <a:rPr lang="en-US" sz="800" dirty="0">
                <a:latin typeface="Arial Black" pitchFamily="34" charset="0"/>
                <a:cs typeface="Arial" pitchFamily="34" charset="0"/>
              </a:rPr>
              <a:t> </a:t>
            </a:r>
            <a:r>
              <a:rPr lang="id-ID" sz="800" dirty="0" smtClean="0">
                <a:latin typeface="Arial Black" pitchFamily="34" charset="0"/>
                <a:cs typeface="Arial" pitchFamily="34" charset="0"/>
              </a:rPr>
              <a:t> layanan </a:t>
            </a:r>
            <a:r>
              <a:rPr lang="en-US" sz="800" dirty="0" smtClean="0">
                <a:latin typeface="Arial Black" pitchFamily="34" charset="0"/>
                <a:cs typeface="Arial" pitchFamily="34" charset="0"/>
              </a:rPr>
              <a:t>KP</a:t>
            </a:r>
            <a:r>
              <a:rPr lang="id-ID" sz="800" dirty="0" smtClean="0">
                <a:latin typeface="Arial Black" pitchFamily="34" charset="0"/>
                <a:cs typeface="Arial" pitchFamily="34" charset="0"/>
              </a:rPr>
              <a:t>K</a:t>
            </a:r>
            <a:endParaRPr lang="id-ID" sz="8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23692" y="1339801"/>
            <a:ext cx="3222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>
                <a:latin typeface="Arial Black" pitchFamily="34" charset="0"/>
              </a:rPr>
              <a:t>TAHAPAN PENYUSUNAN </a:t>
            </a:r>
            <a:r>
              <a:rPr lang="id-ID" sz="1400" b="1" dirty="0" smtClean="0">
                <a:latin typeface="Arial Black" pitchFamily="34" charset="0"/>
              </a:rPr>
              <a:t>RKPD</a:t>
            </a:r>
            <a:endParaRPr lang="id-ID" sz="1400" b="1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7504" y="1660203"/>
            <a:ext cx="276533" cy="1017640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Daerah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07504" y="4412537"/>
            <a:ext cx="276533" cy="1017640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SKPK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Flowchart: Document 47"/>
          <p:cNvSpPr/>
          <p:nvPr/>
        </p:nvSpPr>
        <p:spPr>
          <a:xfrm>
            <a:off x="539552" y="1788014"/>
            <a:ext cx="2520000" cy="529637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 smtClean="0">
                <a:solidFill>
                  <a:schemeClr val="tx1"/>
                </a:solidFill>
                <a:latin typeface="Arial Black" pitchFamily="34" charset="0"/>
              </a:rPr>
              <a:t>Draft Ranwal  </a:t>
            </a:r>
            <a:r>
              <a:rPr lang="id-ID" sz="1100" b="1" dirty="0" smtClean="0">
                <a:latin typeface="Arial Black" pitchFamily="34" charset="0"/>
              </a:rPr>
              <a:t>RKPK</a:t>
            </a:r>
            <a:endParaRPr lang="id-ID" sz="11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9" name="Flowchart: Alternate Process 48"/>
          <p:cNvSpPr/>
          <p:nvPr/>
        </p:nvSpPr>
        <p:spPr>
          <a:xfrm>
            <a:off x="577238" y="4509353"/>
            <a:ext cx="828000" cy="862096"/>
          </a:xfrm>
          <a:prstGeom prst="flowChartAlternateProcess">
            <a:avLst/>
          </a:prstGeom>
          <a:solidFill>
            <a:srgbClr val="B5BEA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>
                <a:solidFill>
                  <a:schemeClr val="tx1"/>
                </a:solidFill>
                <a:latin typeface="Arial Black" pitchFamily="34" charset="0"/>
              </a:rPr>
              <a:t>Permasalahan dan Isu layanan SKPD</a:t>
            </a:r>
            <a:endParaRPr lang="id-ID" sz="1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0" name="Flowchart: Alternate Process 49"/>
          <p:cNvSpPr/>
          <p:nvPr/>
        </p:nvSpPr>
        <p:spPr>
          <a:xfrm>
            <a:off x="1452432" y="4500942"/>
            <a:ext cx="900000" cy="862096"/>
          </a:xfrm>
          <a:prstGeom prst="flowChartAlternateProcess">
            <a:avLst/>
          </a:prstGeom>
          <a:solidFill>
            <a:srgbClr val="CA946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>
                <a:solidFill>
                  <a:schemeClr val="tx1"/>
                </a:solidFill>
                <a:latin typeface="Arial Black" pitchFamily="34" charset="0"/>
              </a:rPr>
              <a:t>Program </a:t>
            </a:r>
            <a:r>
              <a:rPr lang="id-ID" sz="1000" dirty="0" smtClean="0">
                <a:solidFill>
                  <a:schemeClr val="tx1"/>
                </a:solidFill>
                <a:latin typeface="Arial Black" pitchFamily="34" charset="0"/>
              </a:rPr>
              <a:t>dan </a:t>
            </a:r>
            <a:r>
              <a:rPr lang="id-ID" sz="1000" dirty="0">
                <a:solidFill>
                  <a:schemeClr val="tx1"/>
                </a:solidFill>
                <a:latin typeface="Arial Black" pitchFamily="34" charset="0"/>
              </a:rPr>
              <a:t>Kegiatan </a:t>
            </a:r>
            <a:r>
              <a:rPr lang="id-ID" sz="1000" dirty="0" smtClean="0">
                <a:solidFill>
                  <a:schemeClr val="tx1"/>
                </a:solidFill>
                <a:latin typeface="Arial Black" pitchFamily="34" charset="0"/>
              </a:rPr>
              <a:t>prioritas</a:t>
            </a:r>
            <a:endParaRPr lang="id-ID" sz="1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" name="Flowchart: Alternate Process 50"/>
          <p:cNvSpPr/>
          <p:nvPr/>
        </p:nvSpPr>
        <p:spPr>
          <a:xfrm>
            <a:off x="2390494" y="4509353"/>
            <a:ext cx="864000" cy="862096"/>
          </a:xfrm>
          <a:prstGeom prst="flowChartAlternateProcess">
            <a:avLst/>
          </a:prstGeom>
          <a:solidFill>
            <a:srgbClr val="E1816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dirty="0" smtClean="0">
                <a:solidFill>
                  <a:schemeClr val="tx1"/>
                </a:solidFill>
                <a:latin typeface="Arial Black" pitchFamily="34" charset="0"/>
              </a:rPr>
              <a:t>Capaian Indikator SKPD 5 tahun terakhir</a:t>
            </a:r>
            <a:endParaRPr lang="id-ID" sz="9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2" name="Striped Right Arrow 51"/>
          <p:cNvSpPr/>
          <p:nvPr/>
        </p:nvSpPr>
        <p:spPr>
          <a:xfrm rot="16200000">
            <a:off x="1668017" y="3781735"/>
            <a:ext cx="648000" cy="540000"/>
          </a:xfrm>
          <a:prstGeom prst="stripedRightArrow">
            <a:avLst/>
          </a:prstGeom>
          <a:solidFill>
            <a:srgbClr val="A5301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3" name="Diamond 131"/>
          <p:cNvSpPr>
            <a:spLocks noChangeArrowheads="1"/>
          </p:cNvSpPr>
          <p:nvPr/>
        </p:nvSpPr>
        <p:spPr bwMode="auto">
          <a:xfrm>
            <a:off x="1579423" y="3141489"/>
            <a:ext cx="803672" cy="577192"/>
          </a:xfrm>
          <a:prstGeom prst="diamond">
            <a:avLst/>
          </a:prstGeom>
          <a:solidFill>
            <a:srgbClr val="A3EDFF"/>
          </a:solidFill>
          <a:ln w="19050" algn="ctr">
            <a:solidFill>
              <a:srgbClr val="FFC000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800" b="1" dirty="0">
                <a:latin typeface="Arial Black" pitchFamily="34" charset="0"/>
              </a:rPr>
              <a:t>VERIFI</a:t>
            </a:r>
            <a:r>
              <a:rPr lang="en-US" sz="800" b="1" dirty="0">
                <a:latin typeface="Arial Black" pitchFamily="34" charset="0"/>
              </a:rPr>
              <a:t>-</a:t>
            </a:r>
            <a:r>
              <a:rPr lang="id-ID" sz="800" b="1" dirty="0">
                <a:latin typeface="Arial Black" pitchFamily="34" charset="0"/>
              </a:rPr>
              <a:t>KASI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51774" y="2949406"/>
            <a:ext cx="6334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d-ID" sz="800" dirty="0">
                <a:latin typeface="Arial Black" pitchFamily="34" charset="0"/>
                <a:cs typeface="Arial" pitchFamily="34" charset="0"/>
              </a:rPr>
              <a:t>sesuai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981259" y="2924944"/>
            <a:ext cx="0" cy="216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83568" y="1278440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>
                <a:latin typeface="Arial Black" pitchFamily="34" charset="0"/>
              </a:rPr>
              <a:t>Penyusunan Draft </a:t>
            </a:r>
            <a:endParaRPr lang="id-ID" sz="1100" b="1" dirty="0" smtClean="0">
              <a:latin typeface="Arial Black" pitchFamily="34" charset="0"/>
            </a:endParaRPr>
          </a:p>
          <a:p>
            <a:pPr algn="ctr"/>
            <a:r>
              <a:rPr lang="id-ID" sz="1100" b="1" dirty="0" smtClean="0">
                <a:latin typeface="Arial Black" pitchFamily="34" charset="0"/>
              </a:rPr>
              <a:t>Rancangan </a:t>
            </a:r>
            <a:r>
              <a:rPr lang="id-ID" sz="1100" b="1" dirty="0">
                <a:latin typeface="Arial Black" pitchFamily="34" charset="0"/>
              </a:rPr>
              <a:t>Awal </a:t>
            </a:r>
            <a:r>
              <a:rPr lang="id-ID" sz="1100" b="1" dirty="0" smtClean="0">
                <a:latin typeface="Arial Black" pitchFamily="34" charset="0"/>
              </a:rPr>
              <a:t>RKPK</a:t>
            </a:r>
            <a:endParaRPr lang="id-ID" sz="1100" b="1" dirty="0">
              <a:latin typeface="Arial Black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619672" y="2392430"/>
            <a:ext cx="708246" cy="551225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dirty="0" smtClean="0">
                <a:solidFill>
                  <a:schemeClr val="tx1"/>
                </a:solidFill>
                <a:latin typeface="Arial Black" pitchFamily="34" charset="0"/>
              </a:rPr>
              <a:t>Isu Strategis Derah</a:t>
            </a:r>
            <a:endParaRPr lang="id-ID" sz="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27677" y="2392430"/>
            <a:ext cx="1008000" cy="551225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dirty="0" smtClean="0">
                <a:solidFill>
                  <a:schemeClr val="tx1"/>
                </a:solidFill>
                <a:latin typeface="Arial Black" pitchFamily="34" charset="0"/>
              </a:rPr>
              <a:t>Permasalahan Pembangunan Daerah</a:t>
            </a:r>
            <a:endParaRPr lang="id-ID" sz="8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9" name="Elbow Connector 58"/>
          <p:cNvCxnSpPr>
            <a:stCxn id="53" idx="3"/>
          </p:cNvCxnSpPr>
          <p:nvPr/>
        </p:nvCxnSpPr>
        <p:spPr>
          <a:xfrm>
            <a:off x="2383097" y="3430084"/>
            <a:ext cx="517837" cy="419500"/>
          </a:xfrm>
          <a:prstGeom prst="bentConnector3">
            <a:avLst>
              <a:gd name="adj1" fmla="val 9993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2411760" y="2397652"/>
            <a:ext cx="685248" cy="551225"/>
          </a:xfrm>
          <a:prstGeom prst="roundRect">
            <a:avLst>
              <a:gd name="adj" fmla="val 211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smtClean="0">
                <a:solidFill>
                  <a:schemeClr val="tx1"/>
                </a:solidFill>
                <a:latin typeface="Arial Black" pitchFamily="34" charset="0"/>
              </a:rPr>
              <a:t>Program Priotitas</a:t>
            </a:r>
            <a:endParaRPr lang="id-ID" sz="8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1" name="Up Arrow 60"/>
          <p:cNvSpPr/>
          <p:nvPr/>
        </p:nvSpPr>
        <p:spPr>
          <a:xfrm rot="5400000">
            <a:off x="2905199" y="1861965"/>
            <a:ext cx="612000" cy="252000"/>
          </a:xfrm>
          <a:prstGeom prst="upArrow">
            <a:avLst/>
          </a:prstGeom>
          <a:solidFill>
            <a:srgbClr val="A5301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47962" y="3265059"/>
            <a:ext cx="61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d-ID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rial" pitchFamily="34" charset="0"/>
              </a:rPr>
              <a:t>Tidak sesuai</a:t>
            </a:r>
          </a:p>
        </p:txBody>
      </p:sp>
      <p:sp>
        <p:nvSpPr>
          <p:cNvPr id="63" name="Flowchart: Document 62"/>
          <p:cNvSpPr/>
          <p:nvPr/>
        </p:nvSpPr>
        <p:spPr>
          <a:xfrm>
            <a:off x="2555776" y="3860390"/>
            <a:ext cx="684000" cy="45946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00" smtClean="0">
                <a:solidFill>
                  <a:schemeClr val="tx1"/>
                </a:solidFill>
                <a:latin typeface="Arial Black" pitchFamily="34" charset="0"/>
              </a:rPr>
              <a:t>List of problem</a:t>
            </a:r>
            <a:endParaRPr lang="id-ID" sz="7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4" name="Flowchart: Document 63"/>
          <p:cNvSpPr/>
          <p:nvPr/>
        </p:nvSpPr>
        <p:spPr>
          <a:xfrm>
            <a:off x="1021390" y="5543588"/>
            <a:ext cx="2096324" cy="529637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 smtClean="0">
                <a:solidFill>
                  <a:schemeClr val="tx1"/>
                </a:solidFill>
                <a:latin typeface="Arial Black" pitchFamily="34" charset="0"/>
              </a:rPr>
              <a:t>Rancangan Renja  SKPK</a:t>
            </a:r>
            <a:endParaRPr lang="id-ID" sz="11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5" name="Up Arrow 64"/>
          <p:cNvSpPr/>
          <p:nvPr/>
        </p:nvSpPr>
        <p:spPr>
          <a:xfrm rot="5400000">
            <a:off x="3070809" y="5571288"/>
            <a:ext cx="504000" cy="396000"/>
          </a:xfrm>
          <a:prstGeom prst="upArrow">
            <a:avLst/>
          </a:prstGeom>
          <a:solidFill>
            <a:schemeClr val="accent6">
              <a:lumMod val="75000"/>
              <a:alpha val="3294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17159" y="6094457"/>
            <a:ext cx="21146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100" b="1" dirty="0">
                <a:latin typeface="Arial Black" pitchFamily="34" charset="0"/>
              </a:rPr>
              <a:t>Penyusunan Draft </a:t>
            </a:r>
            <a:endParaRPr lang="id-ID" sz="1100" b="1" dirty="0" smtClean="0">
              <a:latin typeface="Arial Black" pitchFamily="34" charset="0"/>
            </a:endParaRPr>
          </a:p>
          <a:p>
            <a:pPr algn="ctr"/>
            <a:r>
              <a:rPr lang="id-ID" sz="1100" b="1" dirty="0" smtClean="0">
                <a:latin typeface="Arial Black" pitchFamily="34" charset="0"/>
              </a:rPr>
              <a:t>Rancangan RENJA SKPK</a:t>
            </a:r>
            <a:endParaRPr lang="id-ID" sz="1100" b="1" dirty="0">
              <a:latin typeface="Arial Black" pitchFamily="34" charset="0"/>
            </a:endParaRPr>
          </a:p>
        </p:txBody>
      </p:sp>
      <p:cxnSp>
        <p:nvCxnSpPr>
          <p:cNvPr id="71" name="Elbow Connector 70"/>
          <p:cNvCxnSpPr/>
          <p:nvPr/>
        </p:nvCxnSpPr>
        <p:spPr>
          <a:xfrm>
            <a:off x="5745394" y="1978207"/>
            <a:ext cx="216000" cy="566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>
            <a:off x="6988397" y="1988840"/>
            <a:ext cx="252000" cy="566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>
            <a:off x="7873735" y="1983172"/>
            <a:ext cx="252000" cy="566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20"/>
          <p:cNvCxnSpPr/>
          <p:nvPr/>
        </p:nvCxnSpPr>
        <p:spPr bwMode="auto">
          <a:xfrm rot="16200000" flipH="1">
            <a:off x="8222702" y="5985264"/>
            <a:ext cx="360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35" idx="3"/>
            <a:endCxn id="21" idx="1"/>
          </p:cNvCxnSpPr>
          <p:nvPr/>
        </p:nvCxnSpPr>
        <p:spPr>
          <a:xfrm>
            <a:off x="5337823" y="5515877"/>
            <a:ext cx="818353" cy="10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462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KETERHUBUNGAN MATERI UTAMA</a:t>
            </a:r>
            <a:b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RKPK vs RENJA SKPK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Flowchart: Document 7"/>
          <p:cNvSpPr/>
          <p:nvPr/>
        </p:nvSpPr>
        <p:spPr bwMode="auto">
          <a:xfrm>
            <a:off x="7524488" y="1674873"/>
            <a:ext cx="1440000" cy="761781"/>
          </a:xfrm>
          <a:prstGeom prst="flowChartDocumen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 smtClean="0">
                <a:ln w="11430">
                  <a:noFill/>
                </a:ln>
                <a:solidFill>
                  <a:schemeClr val="tx1"/>
                </a:solidFill>
                <a:latin typeface="Arial Black" pitchFamily="34" charset="0"/>
              </a:rPr>
              <a:t>Renja  SKPK</a:t>
            </a:r>
            <a:endParaRPr lang="id-ID" b="1" dirty="0">
              <a:ln w="11430">
                <a:noFill/>
              </a:ln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1059374" y="2348880"/>
            <a:ext cx="486055" cy="7920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2915817" y="2279325"/>
            <a:ext cx="432047" cy="864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67888" y="3206154"/>
            <a:ext cx="1440000" cy="648000"/>
          </a:xfrm>
          <a:prstGeom prst="rect">
            <a:avLst/>
          </a:prstGeom>
          <a:solidFill>
            <a:srgbClr val="847D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 dirty="0">
                <a:solidFill>
                  <a:srgbClr val="FFFF00"/>
                </a:solidFill>
                <a:latin typeface="Arial Black" pitchFamily="34" charset="0"/>
              </a:rPr>
              <a:t>Program Pemb Daerah</a:t>
            </a:r>
            <a:endParaRPr lang="id-ID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0826" y="3212975"/>
            <a:ext cx="1584000" cy="64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Penyeleng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.</a:t>
            </a:r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Urusan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Lainnya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id-ID" sz="12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0148" y="5733336"/>
            <a:ext cx="1260000" cy="720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>
                <a:latin typeface="Arial Black" pitchFamily="34" charset="0"/>
              </a:rPr>
              <a:t>Indikator Kinerja Daerah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23728" y="3021662"/>
            <a:ext cx="1728192" cy="1908000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234548" y="2837170"/>
            <a:ext cx="1440000" cy="3456000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7514" y="2852936"/>
            <a:ext cx="3780000" cy="2196000"/>
          </a:xfrm>
          <a:prstGeom prst="roundRect">
            <a:avLst>
              <a:gd name="adj" fmla="val 2621"/>
            </a:avLst>
          </a:pr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395994" y="5238144"/>
            <a:ext cx="1192500" cy="612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FFFF00"/>
                </a:solidFill>
                <a:latin typeface="Arial Black" pitchFamily="34" charset="0"/>
              </a:rPr>
              <a:t>Pagu</a:t>
            </a:r>
            <a:r>
              <a:rPr lang="en-US" sz="1200" b="1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1200" b="1" dirty="0" err="1">
                <a:solidFill>
                  <a:srgbClr val="FFFF00"/>
                </a:solidFill>
                <a:latin typeface="Arial Black" pitchFamily="34" charset="0"/>
              </a:rPr>
              <a:t>Indikatif</a:t>
            </a:r>
            <a:endParaRPr lang="id-ID" sz="1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983008" y="4781386"/>
            <a:ext cx="4816" cy="468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371108" y="4137580"/>
            <a:ext cx="1548000" cy="648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  <a:latin typeface="Arial Black" pitchFamily="34" charset="0"/>
              </a:rPr>
              <a:t>Rencana</a:t>
            </a:r>
            <a:r>
              <a:rPr lang="en-US" sz="1000" b="1" dirty="0">
                <a:solidFill>
                  <a:schemeClr val="tx1"/>
                </a:solidFill>
                <a:latin typeface="Arial Black" pitchFamily="34" charset="0"/>
              </a:rPr>
              <a:t> Program </a:t>
            </a:r>
            <a:r>
              <a:rPr lang="en-US" sz="1000" b="1" dirty="0" err="1">
                <a:solidFill>
                  <a:schemeClr val="tx1"/>
                </a:solidFill>
                <a:latin typeface="Arial Black" pitchFamily="34" charset="0"/>
              </a:rPr>
              <a:t>Prioritas</a:t>
            </a:r>
            <a:r>
              <a:rPr lang="en-US" sz="1000" b="1" dirty="0">
                <a:solidFill>
                  <a:schemeClr val="tx1"/>
                </a:solidFill>
                <a:latin typeface="Arial Black" pitchFamily="34" charset="0"/>
              </a:rPr>
              <a:t> (2)</a:t>
            </a:r>
            <a:endParaRPr lang="id-ID" sz="1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67744" y="4149080"/>
            <a:ext cx="1440000" cy="648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latin typeface="Arial Black" pitchFamily="34" charset="0"/>
              </a:rPr>
              <a:t>Rencana Program Prioritas (1)</a:t>
            </a:r>
            <a:endParaRPr lang="id-ID" sz="1100" b="1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15500" y="5445224"/>
            <a:ext cx="1260000" cy="684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Arial Black" pitchFamily="34" charset="0"/>
              </a:rPr>
              <a:t>Prog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ram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1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Keg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iatan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 Black" pitchFamily="34" charset="0"/>
              </a:rPr>
              <a:t>Prioritas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 (2)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31151" y="3197210"/>
            <a:ext cx="1260000" cy="684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chemeClr val="tx1"/>
                </a:solidFill>
                <a:latin typeface="Arial Black" pitchFamily="34" charset="0"/>
              </a:rPr>
              <a:t>Prog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</a:rPr>
              <a:t>ram</a:t>
            </a:r>
            <a:r>
              <a:rPr lang="en-US" sz="1100" b="1" dirty="0">
                <a:solidFill>
                  <a:schemeClr val="tx1"/>
                </a:solidFill>
                <a:latin typeface="Arial Black" pitchFamily="34" charset="0"/>
              </a:rPr>
              <a:t> &amp; Keg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</a:rPr>
              <a:t>iatan</a:t>
            </a:r>
            <a:r>
              <a:rPr lang="en-US" sz="11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Arial Black" pitchFamily="34" charset="0"/>
              </a:rPr>
              <a:t>Prioritas</a:t>
            </a:r>
            <a:r>
              <a:rPr lang="en-US" sz="1100" b="1" dirty="0">
                <a:solidFill>
                  <a:schemeClr val="tx1"/>
                </a:solidFill>
                <a:latin typeface="Arial Black" pitchFamily="34" charset="0"/>
              </a:rPr>
              <a:t> (1)</a:t>
            </a:r>
            <a:endParaRPr lang="id-ID" sz="11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996310" y="4797151"/>
            <a:ext cx="0" cy="900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3" idx="3"/>
          </p:cNvCxnSpPr>
          <p:nvPr/>
        </p:nvCxnSpPr>
        <p:spPr bwMode="auto">
          <a:xfrm flipV="1">
            <a:off x="1660147" y="6031426"/>
            <a:ext cx="259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Down Arrow 26"/>
          <p:cNvSpPr/>
          <p:nvPr/>
        </p:nvSpPr>
        <p:spPr bwMode="auto">
          <a:xfrm rot="10800000">
            <a:off x="4774780" y="2279466"/>
            <a:ext cx="504000" cy="90000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11920" y="1809530"/>
            <a:ext cx="1440000" cy="49270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srgbClr val="FFFF00"/>
                </a:solidFill>
                <a:latin typeface="Arial Black" pitchFamily="34" charset="0"/>
              </a:rPr>
              <a:t>Tujun dan Sasaran</a:t>
            </a:r>
            <a:endParaRPr lang="id-ID" sz="1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71684" y="3213040"/>
            <a:ext cx="1260000" cy="684000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 dirty="0">
                <a:solidFill>
                  <a:srgbClr val="FF0000"/>
                </a:solidFill>
                <a:latin typeface="Arial Black" pitchFamily="34" charset="0"/>
              </a:rPr>
              <a:t>Indikator Kinerja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955918" y="5445288"/>
            <a:ext cx="1260000" cy="684000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>
                <a:solidFill>
                  <a:srgbClr val="FF0000"/>
                </a:solidFill>
                <a:latin typeface="Arial Black" pitchFamily="34" charset="0"/>
              </a:rPr>
              <a:t>Indikator Kinerja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621206" y="3212976"/>
            <a:ext cx="1260000" cy="684000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>
                <a:solidFill>
                  <a:srgbClr val="FF0000"/>
                </a:solidFill>
                <a:latin typeface="Arial Black" pitchFamily="34" charset="0"/>
              </a:rPr>
              <a:t>Pagu Indikatif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612262" y="5461054"/>
            <a:ext cx="1260000" cy="684000"/>
          </a:xfrm>
          <a:prstGeom prst="rect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 dirty="0">
                <a:solidFill>
                  <a:srgbClr val="FF0000"/>
                </a:solidFill>
                <a:latin typeface="Arial Black" pitchFamily="34" charset="0"/>
              </a:rPr>
              <a:t>Pagu Indikatif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5868144" y="2843992"/>
            <a:ext cx="1440000" cy="3456000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508722" y="2843992"/>
            <a:ext cx="1440000" cy="3456000"/>
          </a:xfrm>
          <a:prstGeom prst="roundRect">
            <a:avLst>
              <a:gd name="adj" fmla="val 0"/>
            </a:avLst>
          </a:prstGeom>
          <a:noFill/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23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sz="1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378708" y="1781760"/>
            <a:ext cx="1296000" cy="504000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200" b="1" dirty="0" smtClean="0">
                <a:solidFill>
                  <a:srgbClr val="FF0000"/>
                </a:solidFill>
                <a:latin typeface="Arial Black" pitchFamily="34" charset="0"/>
              </a:rPr>
              <a:t>Tujuan dan Sasaran</a:t>
            </a:r>
            <a:endParaRPr lang="id-ID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647566" y="1700808"/>
            <a:ext cx="1332146" cy="865612"/>
            <a:chOff x="776536" y="1772816"/>
            <a:chExt cx="1728192" cy="1152128"/>
          </a:xfrm>
        </p:grpSpPr>
        <p:sp>
          <p:nvSpPr>
            <p:cNvPr id="4" name="Flowchart: Document 3"/>
            <p:cNvSpPr/>
            <p:nvPr/>
          </p:nvSpPr>
          <p:spPr bwMode="auto">
            <a:xfrm>
              <a:off x="848544" y="1844824"/>
              <a:ext cx="1656184" cy="1080120"/>
            </a:xfrm>
            <a:prstGeom prst="flowChartDocumen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91442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sz="2400" b="1">
                  <a:ln w="11430">
                    <a:solidFill>
                      <a:srgbClr val="FFFF00"/>
                    </a:solidFill>
                  </a:ln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RPJPD</a:t>
              </a:r>
            </a:p>
          </p:txBody>
        </p:sp>
        <p:sp>
          <p:nvSpPr>
            <p:cNvPr id="5" name="Flowchart: Document 4"/>
            <p:cNvSpPr/>
            <p:nvPr/>
          </p:nvSpPr>
          <p:spPr bwMode="auto">
            <a:xfrm>
              <a:off x="776536" y="1772816"/>
              <a:ext cx="1656184" cy="1080120"/>
            </a:xfrm>
            <a:prstGeom prst="flowChartDocumen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91442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d-ID" sz="2400" b="1" dirty="0" smtClean="0">
                  <a:ln w="11430">
                    <a:noFill/>
                  </a:ln>
                  <a:solidFill>
                    <a:schemeClr val="tx1"/>
                  </a:solidFill>
                  <a:latin typeface="Arial Black" pitchFamily="34" charset="0"/>
                </a:rPr>
                <a:t>RKPK</a:t>
              </a:r>
              <a:endParaRPr lang="en-US" sz="2400" b="1" dirty="0">
                <a:ln w="11430">
                  <a:noFill/>
                </a:ln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flipV="1">
            <a:off x="3724509" y="3532540"/>
            <a:ext cx="540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3611186" y="5541942"/>
            <a:ext cx="61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latin typeface="Arial Black" pitchFamily="34" charset="0"/>
              </a:rPr>
              <a:t>ARSITEKTUR KINERJA PEMBANGUNAN DAERAH</a:t>
            </a:r>
            <a:endParaRPr lang="en-US" sz="2400" b="1" dirty="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1224000" cy="5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VISI/MISI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326" y="1844824"/>
            <a:ext cx="1224000" cy="64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TUJUAN/</a:t>
            </a:r>
          </a:p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SASARAN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7326" y="3105024"/>
            <a:ext cx="1224000" cy="5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PROGRAM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270" y="4617192"/>
            <a:ext cx="1224000" cy="5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KEGIATAN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254" y="6030184"/>
            <a:ext cx="1548000" cy="5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INPUT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1223560" y="1520728"/>
            <a:ext cx="0" cy="32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59632" y="2513074"/>
            <a:ext cx="0" cy="6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84342" y="3640492"/>
            <a:ext cx="0" cy="97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284342" y="5380110"/>
            <a:ext cx="0" cy="648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2227228" y="4509160"/>
            <a:ext cx="0" cy="72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2220406" y="3012758"/>
            <a:ext cx="0" cy="72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2305954" y="1430809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7544" y="836712"/>
            <a:ext cx="154800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6488" y="2909178"/>
            <a:ext cx="1548000" cy="24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latin typeface="Arial Black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7308" y="1453308"/>
            <a:ext cx="1260000" cy="5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DAMPAK</a:t>
            </a:r>
          </a:p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id-ID" sz="1400" i="1" dirty="0" smtClean="0">
                <a:solidFill>
                  <a:schemeClr val="tx1"/>
                </a:solidFill>
                <a:latin typeface="Arial Black" pitchFamily="34" charset="0"/>
              </a:rPr>
              <a:t>Impact</a:t>
            </a:r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75834" y="3116314"/>
            <a:ext cx="1260000" cy="5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HASIL</a:t>
            </a:r>
          </a:p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(Outcome)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1920" y="4617184"/>
            <a:ext cx="1260000" cy="46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Keluaran</a:t>
            </a:r>
          </a:p>
          <a:p>
            <a:pPr algn="ctr"/>
            <a:r>
              <a:rPr lang="id-ID" sz="1400" dirty="0" smtClean="0">
                <a:solidFill>
                  <a:schemeClr val="tx1"/>
                </a:solidFill>
                <a:latin typeface="Arial Black" pitchFamily="34" charset="0"/>
              </a:rPr>
              <a:t>(Output)</a:t>
            </a:r>
            <a:endParaRPr lang="id-ID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3876630" y="1500550"/>
            <a:ext cx="648072" cy="36004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Left Arrow 22"/>
          <p:cNvSpPr/>
          <p:nvPr/>
        </p:nvSpPr>
        <p:spPr>
          <a:xfrm>
            <a:off x="3867686" y="3206154"/>
            <a:ext cx="648072" cy="36004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Left Arrow 23"/>
          <p:cNvSpPr/>
          <p:nvPr/>
        </p:nvSpPr>
        <p:spPr>
          <a:xfrm>
            <a:off x="3851920" y="4693612"/>
            <a:ext cx="648072" cy="36004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Left Arrow 24"/>
          <p:cNvSpPr/>
          <p:nvPr/>
        </p:nvSpPr>
        <p:spPr>
          <a:xfrm>
            <a:off x="2035954" y="6109014"/>
            <a:ext cx="2520000" cy="36004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Left Arrow 25"/>
          <p:cNvSpPr/>
          <p:nvPr/>
        </p:nvSpPr>
        <p:spPr>
          <a:xfrm rot="5400000">
            <a:off x="2735824" y="3897024"/>
            <a:ext cx="972000" cy="46800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latin typeface="Arial Black" pitchFamily="34" charset="0"/>
            </a:endParaRPr>
          </a:p>
        </p:txBody>
      </p:sp>
      <p:sp>
        <p:nvSpPr>
          <p:cNvPr id="27" name="Left Arrow 26"/>
          <p:cNvSpPr/>
          <p:nvPr/>
        </p:nvSpPr>
        <p:spPr>
          <a:xfrm rot="5400000">
            <a:off x="2639170" y="2276840"/>
            <a:ext cx="1116000" cy="540000"/>
          </a:xfrm>
          <a:prstGeom prst="lef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3170" y="1264380"/>
            <a:ext cx="1440000" cy="82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+mj-lt"/>
              </a:rPr>
              <a:t>Hasil pembangunan daerah yang diper-oleh dari pencapai-an </a:t>
            </a:r>
            <a:r>
              <a:rPr lang="id-ID" sz="1200" i="1" dirty="0" smtClean="0">
                <a:solidFill>
                  <a:schemeClr val="tx1"/>
                </a:solidFill>
                <a:latin typeface="+mj-lt"/>
              </a:rPr>
              <a:t>outcome</a:t>
            </a:r>
            <a:endParaRPr lang="id-ID" sz="1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84226" y="2817056"/>
            <a:ext cx="1440000" cy="115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+mj-lt"/>
              </a:rPr>
              <a:t>Manfaat yang diper-oleh dalam angka menengah untuk </a:t>
            </a:r>
            <a:r>
              <a:rPr lang="id-ID" sz="1200" i="1" dirty="0" smtClean="0">
                <a:solidFill>
                  <a:schemeClr val="tx1"/>
                </a:solidFill>
                <a:latin typeface="+mj-lt"/>
              </a:rPr>
              <a:t>beneficiaries </a:t>
            </a:r>
            <a:r>
              <a:rPr lang="id-ID" sz="1200" dirty="0" smtClean="0">
                <a:solidFill>
                  <a:schemeClr val="tx1"/>
                </a:solidFill>
                <a:latin typeface="+mj-lt"/>
              </a:rPr>
              <a:t>ter-tentu sebagai hasil dari </a:t>
            </a:r>
            <a:r>
              <a:rPr lang="id-ID" sz="1200" i="1" dirty="0" smtClean="0">
                <a:solidFill>
                  <a:schemeClr val="tx1"/>
                </a:solidFill>
                <a:latin typeface="+mj-lt"/>
              </a:rPr>
              <a:t>output </a:t>
            </a:r>
            <a:endParaRPr lang="id-ID" sz="1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93170" y="4288756"/>
            <a:ext cx="1440000" cy="11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+mj-lt"/>
              </a:rPr>
              <a:t>Produk/barang/</a:t>
            </a:r>
          </a:p>
          <a:p>
            <a:pPr algn="ctr"/>
            <a:r>
              <a:rPr lang="id-ID" sz="1200" dirty="0" smtClean="0">
                <a:solidFill>
                  <a:schemeClr val="tx1"/>
                </a:solidFill>
                <a:latin typeface="+mj-lt"/>
              </a:rPr>
              <a:t>jasa adalah yang dihasilkan dari proses/kegiatan yang mengguna-kan </a:t>
            </a:r>
            <a:r>
              <a:rPr lang="id-ID" sz="1200" i="1" dirty="0" smtClean="0">
                <a:solidFill>
                  <a:schemeClr val="tx1"/>
                </a:solidFill>
                <a:latin typeface="+mj-lt"/>
              </a:rPr>
              <a:t>input</a:t>
            </a:r>
            <a:endParaRPr lang="id-ID" sz="1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99992" y="5794070"/>
            <a:ext cx="1440000" cy="97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+mj-lt"/>
              </a:rPr>
              <a:t>Sumberdaya yang memberikan kontribusi dalam menghasilkan </a:t>
            </a:r>
            <a:r>
              <a:rPr lang="id-ID" sz="1200" i="1" dirty="0" smtClean="0">
                <a:solidFill>
                  <a:schemeClr val="tx1"/>
                </a:solidFill>
                <a:latin typeface="+mj-lt"/>
              </a:rPr>
              <a:t>output</a:t>
            </a:r>
            <a:endParaRPr lang="id-ID" sz="1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44208" y="1408364"/>
            <a:ext cx="2699792" cy="54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Apa yang ingin diubah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59974" y="3105024"/>
            <a:ext cx="2699792" cy="54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Apa yang ingin dicapai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9974" y="4581128"/>
            <a:ext cx="2699792" cy="64807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Apa yang idikerjakan dan dihasilkan (barangi) atau dilayani (proses)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59974" y="6032594"/>
            <a:ext cx="2699792" cy="54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Apa yang digunakan dalam bekerja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6194386" y="1430809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210152" y="3118524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10152" y="4671168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210152" y="6039320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038614" y="829890"/>
            <a:ext cx="4392000" cy="22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0" y="116688"/>
            <a:ext cx="9144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  <a:latin typeface="Arial Black" pitchFamily="34" charset="0"/>
              </a:rPr>
              <a:t>CONTOH HUBUNGAN/HIRARKI PENCAPAIAN SASARAN</a:t>
            </a:r>
            <a:endParaRPr lang="id-ID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4238" y="1628800"/>
          <a:ext cx="316800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500"/>
                <a:gridCol w="2128500"/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lang="id-ID" sz="12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id-ID" sz="12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Masukan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(input)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Anggaran</a:t>
                      </a:r>
                      <a:r>
                        <a:rPr lang="id-ID" sz="12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Pembiayaan Kegiatan dan Mobilisasi Sumber-sumber Terkait (Belanja Modal)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913">
                <a:tc>
                  <a:txBody>
                    <a:bodyPr/>
                    <a:lstStyle/>
                    <a:p>
                      <a:pPr algn="ctr"/>
                      <a:endParaRPr lang="id-ID" sz="6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Keluaran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(output)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Terbangun Jembatan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913">
                <a:tc>
                  <a:txBody>
                    <a:bodyPr/>
                    <a:lstStyle/>
                    <a:p>
                      <a:pPr algn="ctr"/>
                      <a:endParaRPr lang="id-ID" sz="6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Hasil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(outcome)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2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Lancar Hubungan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endParaRPr lang="id-ID" sz="5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Manfaat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(benefit)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Lancar arus lalulintas dan arus barang meningkat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id-ID" sz="5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Dampak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(impact)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Produktivitas kegiatan masyarakat/ekonomi meningkat</a:t>
                      </a:r>
                      <a:endParaRPr lang="id-ID" sz="1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35074" y="620688"/>
            <a:ext cx="0" cy="594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01678" y="901898"/>
            <a:ext cx="4212000" cy="46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>
                <a:solidFill>
                  <a:srgbClr val="FF0000"/>
                </a:solidFill>
                <a:latin typeface="Arial Black" pitchFamily="34" charset="0"/>
              </a:rPr>
              <a:t>TUJUAN : . . . . . . . . . . (jangka 5 tahunan)</a:t>
            </a:r>
            <a:endParaRPr lang="id-ID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1678" y="1457768"/>
            <a:ext cx="4212000" cy="39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S A S A R A N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1678" y="1853768"/>
            <a:ext cx="756000" cy="43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Thn 1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74718" y="1853768"/>
            <a:ext cx="756000" cy="43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Thn 2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8814" y="1853768"/>
            <a:ext cx="756000" cy="43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Thn 3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910" y="1853768"/>
            <a:ext cx="756000" cy="43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Thn 4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1240" y="1853768"/>
            <a:ext cx="756000" cy="43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Thn 5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517960" y="1293470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Down Arrow 15"/>
          <p:cNvSpPr/>
          <p:nvPr/>
        </p:nvSpPr>
        <p:spPr>
          <a:xfrm>
            <a:off x="4270404" y="2209380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5123122" y="2213808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6003032" y="2204864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6851362" y="2193526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Down Arrow 19"/>
          <p:cNvSpPr/>
          <p:nvPr/>
        </p:nvSpPr>
        <p:spPr>
          <a:xfrm>
            <a:off x="7706514" y="2213808"/>
            <a:ext cx="432000" cy="396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4085912" y="2621146"/>
            <a:ext cx="1080000" cy="360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FF0000"/>
                </a:solidFill>
                <a:latin typeface="Arial Black" pitchFamily="34" charset="0"/>
              </a:rPr>
              <a:t>Kebijakan</a:t>
            </a:r>
            <a:endParaRPr lang="id-ID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5912" y="3321032"/>
            <a:ext cx="1260000" cy="396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chemeClr val="tx1"/>
                </a:solidFill>
                <a:latin typeface="Arial Black" pitchFamily="34" charset="0"/>
              </a:rPr>
              <a:t>P r o g r a m</a:t>
            </a:r>
            <a:endParaRPr lang="id-ID" sz="1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50006" y="3325460"/>
            <a:ext cx="1008000" cy="36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Outcome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26" name="Straight Arrow Connector 25"/>
          <p:cNvCxnSpPr>
            <a:stCxn id="23" idx="3"/>
          </p:cNvCxnSpPr>
          <p:nvPr/>
        </p:nvCxnSpPr>
        <p:spPr>
          <a:xfrm flipV="1">
            <a:off x="5345912" y="3501008"/>
            <a:ext cx="396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918934" y="3091548"/>
            <a:ext cx="1476000" cy="684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dirty="0" smtClean="0">
                <a:solidFill>
                  <a:srgbClr val="0000CC"/>
                </a:solidFill>
                <a:latin typeface="Arial Black" pitchFamily="34" charset="0"/>
              </a:rPr>
              <a:t>Memperlancar arus lalulintas :</a:t>
            </a:r>
          </a:p>
          <a:p>
            <a:pPr algn="ctr"/>
            <a:r>
              <a:rPr lang="id-ID" sz="900" dirty="0" smtClean="0">
                <a:solidFill>
                  <a:srgbClr val="0000CC"/>
                </a:solidFill>
                <a:latin typeface="Arial Black" pitchFamily="34" charset="0"/>
              </a:rPr>
              <a:t>5 unit (2018)</a:t>
            </a:r>
          </a:p>
          <a:p>
            <a:pPr algn="ctr"/>
            <a:r>
              <a:rPr lang="id-ID" sz="900" dirty="0" smtClean="0">
                <a:solidFill>
                  <a:srgbClr val="0000CC"/>
                </a:solidFill>
                <a:latin typeface="Arial Black" pitchFamily="34" charset="0"/>
              </a:rPr>
              <a:t>3 unit (2019)</a:t>
            </a:r>
            <a:endParaRPr lang="id-ID" sz="900" dirty="0">
              <a:solidFill>
                <a:srgbClr val="0000CC"/>
              </a:solidFill>
              <a:latin typeface="Arial Black" pitchFamily="34" charset="0"/>
            </a:endParaRPr>
          </a:p>
        </p:txBody>
      </p:sp>
      <p:cxnSp>
        <p:nvCxnSpPr>
          <p:cNvPr id="30" name="Straight Arrow Connector 29"/>
          <p:cNvCxnSpPr>
            <a:stCxn id="23" idx="2"/>
          </p:cNvCxnSpPr>
          <p:nvPr/>
        </p:nvCxnSpPr>
        <p:spPr>
          <a:xfrm>
            <a:off x="4715912" y="3717032"/>
            <a:ext cx="0" cy="216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10622" y="3944322"/>
            <a:ext cx="385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110622" y="3933056"/>
            <a:ext cx="0" cy="216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76394" y="3935378"/>
            <a:ext cx="0" cy="216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462176" y="3935378"/>
            <a:ext cx="0" cy="288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758320" y="3935378"/>
            <a:ext cx="0" cy="216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26708" y="4212160"/>
            <a:ext cx="1080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Kegiatan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76910" y="4243692"/>
            <a:ext cx="900000" cy="2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Input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83546" y="4223410"/>
            <a:ext cx="900000" cy="36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Output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510354" y="4405644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22522" y="4392136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462176" y="4576628"/>
            <a:ext cx="0" cy="792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622790" y="5377732"/>
            <a:ext cx="1728000" cy="3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Rincian Kegiatan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45952" y="5377732"/>
            <a:ext cx="900000" cy="36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Input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50408" y="5373216"/>
            <a:ext cx="900000" cy="36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Arial Black" pitchFamily="34" charset="0"/>
              </a:rPr>
              <a:t>Output</a:t>
            </a:r>
            <a:endParaRPr lang="id-ID" sz="12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210928" y="5571216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7351030" y="5557708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54064" y="5897554"/>
            <a:ext cx="2088000" cy="39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0000CC"/>
                </a:solidFill>
                <a:latin typeface="Arial Black" pitchFamily="34" charset="0"/>
              </a:rPr>
              <a:t>Pengadaan Lahan jalan dan jembatan</a:t>
            </a:r>
            <a:endParaRPr lang="id-ID" sz="1200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94440" y="4596910"/>
            <a:ext cx="1620000" cy="684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>
                <a:solidFill>
                  <a:srgbClr val="0000CC"/>
                </a:solidFill>
                <a:latin typeface="Arial Black" pitchFamily="34" charset="0"/>
              </a:rPr>
              <a:t>Terbangun jembatan</a:t>
            </a:r>
          </a:p>
          <a:p>
            <a:pPr algn="ctr"/>
            <a:r>
              <a:rPr lang="id-ID" sz="1000" dirty="0" smtClean="0">
                <a:solidFill>
                  <a:srgbClr val="0000CC"/>
                </a:solidFill>
                <a:latin typeface="Arial Black" pitchFamily="34" charset="0"/>
              </a:rPr>
              <a:t>Target :</a:t>
            </a:r>
          </a:p>
          <a:p>
            <a:pPr algn="ctr"/>
            <a:r>
              <a:rPr lang="id-ID" sz="1000" dirty="0" smtClean="0">
                <a:solidFill>
                  <a:srgbClr val="0000CC"/>
                </a:solidFill>
                <a:latin typeface="Arial Black" pitchFamily="34" charset="0"/>
              </a:rPr>
              <a:t>5 unit (2018)</a:t>
            </a:r>
          </a:p>
          <a:p>
            <a:pPr algn="ctr"/>
            <a:r>
              <a:rPr lang="id-ID" sz="1000" dirty="0" smtClean="0">
                <a:solidFill>
                  <a:srgbClr val="0000CC"/>
                </a:solidFill>
                <a:latin typeface="Arial Black" pitchFamily="34" charset="0"/>
              </a:rPr>
              <a:t>3 unit (2019)</a:t>
            </a:r>
            <a:endParaRPr lang="id-ID" sz="1000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85912" y="4581128"/>
            <a:ext cx="1440000" cy="54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 smtClean="0">
                <a:solidFill>
                  <a:srgbClr val="0000CC"/>
                </a:solidFill>
                <a:latin typeface="Arial Black" pitchFamily="34" charset="0"/>
              </a:rPr>
              <a:t>Pengembangan jaringan jalan dan jembatan</a:t>
            </a:r>
            <a:endParaRPr lang="id-ID" sz="1000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758694" y="2920516"/>
            <a:ext cx="432000" cy="50400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Rectangle 50"/>
          <p:cNvSpPr/>
          <p:nvPr/>
        </p:nvSpPr>
        <p:spPr>
          <a:xfrm rot="16200000">
            <a:off x="8170246" y="1322848"/>
            <a:ext cx="1080000" cy="39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0000CC"/>
                </a:solidFill>
                <a:latin typeface="Arial Black" pitchFamily="34" charset="0"/>
              </a:rPr>
              <a:t>RENSTRA</a:t>
            </a:r>
          </a:p>
          <a:p>
            <a:pPr algn="ctr"/>
            <a:r>
              <a:rPr lang="id-ID" sz="1200" dirty="0" smtClean="0">
                <a:solidFill>
                  <a:srgbClr val="0000CC"/>
                </a:solidFill>
                <a:latin typeface="Arial Black" pitchFamily="34" charset="0"/>
              </a:rPr>
              <a:t>SKPK</a:t>
            </a:r>
            <a:endParaRPr lang="id-ID" sz="1200" dirty="0">
              <a:solidFill>
                <a:srgbClr val="0000CC"/>
              </a:solidFill>
              <a:latin typeface="Arial Black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437924" y="857610"/>
            <a:ext cx="0" cy="21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hape 18"/>
          <p:cNvCxnSpPr/>
          <p:nvPr/>
        </p:nvCxnSpPr>
        <p:spPr bwMode="auto">
          <a:xfrm rot="16200000" flipH="1">
            <a:off x="-119745" y="3057686"/>
            <a:ext cx="1476000" cy="252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3" name="Shape 20"/>
          <p:cNvCxnSpPr/>
          <p:nvPr/>
        </p:nvCxnSpPr>
        <p:spPr bwMode="auto">
          <a:xfrm rot="5400000">
            <a:off x="4160587" y="2841694"/>
            <a:ext cx="828000" cy="252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hape 20"/>
          <p:cNvCxnSpPr/>
          <p:nvPr/>
        </p:nvCxnSpPr>
        <p:spPr bwMode="auto">
          <a:xfrm flipV="1">
            <a:off x="7020410" y="5110062"/>
            <a:ext cx="684000" cy="1116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890" name="Shape 20"/>
          <p:cNvCxnSpPr>
            <a:cxnSpLocks noChangeShapeType="1"/>
          </p:cNvCxnSpPr>
          <p:nvPr/>
        </p:nvCxnSpPr>
        <p:spPr bwMode="auto">
          <a:xfrm rot="5400000">
            <a:off x="7290278" y="3867789"/>
            <a:ext cx="252000" cy="792163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7985" name="Shape 20"/>
          <p:cNvCxnSpPr>
            <a:cxnSpLocks noChangeShapeType="1"/>
          </p:cNvCxnSpPr>
          <p:nvPr/>
        </p:nvCxnSpPr>
        <p:spPr bwMode="auto">
          <a:xfrm rot="5400000">
            <a:off x="8253392" y="2486138"/>
            <a:ext cx="540000" cy="180000"/>
          </a:xfrm>
          <a:prstGeom prst="bentConnector2">
            <a:avLst/>
          </a:prstGeom>
          <a:noFill/>
          <a:ln w="19050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83" name="Shape 20"/>
          <p:cNvCxnSpPr/>
          <p:nvPr/>
        </p:nvCxnSpPr>
        <p:spPr bwMode="auto">
          <a:xfrm rot="5400000">
            <a:off x="5907374" y="3523418"/>
            <a:ext cx="1044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itle 1"/>
          <p:cNvSpPr txBox="1">
            <a:spLocks/>
          </p:cNvSpPr>
          <p:nvPr/>
        </p:nvSpPr>
        <p:spPr>
          <a:xfrm>
            <a:off x="0" y="1"/>
            <a:ext cx="9143999" cy="792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TAHAPAN </a:t>
            </a:r>
            <a:r>
              <a:rPr lang="id-ID" sz="2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TATACARA PENYUSUNAN </a:t>
            </a:r>
            <a:r>
              <a:rPr lang="id-ID" sz="2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id-ID" sz="2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  <a:p>
            <a:pPr algn="ctr"/>
            <a:r>
              <a:rPr lang="id-ID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(Lampiran V Permendagri </a:t>
            </a:r>
            <a:r>
              <a:rPr lang="id-ID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No. </a:t>
            </a:r>
            <a:r>
              <a:rPr lang="id-ID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54/2010)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64004" y="1833614"/>
            <a:ext cx="5078413" cy="4597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cxnSp>
        <p:nvCxnSpPr>
          <p:cNvPr id="43" name="Shape 18"/>
          <p:cNvCxnSpPr/>
          <p:nvPr/>
        </p:nvCxnSpPr>
        <p:spPr bwMode="auto">
          <a:xfrm rot="16200000" flipH="1">
            <a:off x="-1194027" y="2826223"/>
            <a:ext cx="2803525" cy="26352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Document 71"/>
          <p:cNvSpPr/>
          <p:nvPr/>
        </p:nvSpPr>
        <p:spPr bwMode="auto">
          <a:xfrm>
            <a:off x="5780370" y="2457536"/>
            <a:ext cx="1296000" cy="642937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99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</a:rPr>
              <a:t>Rancangan Awal RKPD</a:t>
            </a:r>
          </a:p>
        </p:txBody>
      </p:sp>
      <p:cxnSp>
        <p:nvCxnSpPr>
          <p:cNvPr id="73" name="Shape 18"/>
          <p:cNvCxnSpPr/>
          <p:nvPr/>
        </p:nvCxnSpPr>
        <p:spPr bwMode="auto">
          <a:xfrm flipV="1">
            <a:off x="5442417" y="2769718"/>
            <a:ext cx="360000" cy="1584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378" name="Rectangle 75"/>
          <p:cNvSpPr>
            <a:spLocks noChangeArrowheads="1"/>
          </p:cNvSpPr>
          <p:nvPr/>
        </p:nvSpPr>
        <p:spPr bwMode="auto">
          <a:xfrm>
            <a:off x="5724128" y="5001966"/>
            <a:ext cx="1404000" cy="571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Musrenbang </a:t>
            </a: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58379" name="Flowchart: Document 78"/>
          <p:cNvSpPr>
            <a:spLocks noChangeArrowheads="1"/>
          </p:cNvSpPr>
          <p:nvPr/>
        </p:nvSpPr>
        <p:spPr bwMode="auto">
          <a:xfrm>
            <a:off x="5767754" y="5938070"/>
            <a:ext cx="1318846" cy="714375"/>
          </a:xfrm>
          <a:prstGeom prst="flowChartDocumen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</a:rPr>
              <a:t>Rancangan Akhir RKPD</a:t>
            </a:r>
          </a:p>
        </p:txBody>
      </p:sp>
      <p:cxnSp>
        <p:nvCxnSpPr>
          <p:cNvPr id="88" name="Shape 20"/>
          <p:cNvCxnSpPr/>
          <p:nvPr/>
        </p:nvCxnSpPr>
        <p:spPr bwMode="auto">
          <a:xfrm rot="5400000">
            <a:off x="6238984" y="5751068"/>
            <a:ext cx="347663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1" name="Rectangle 160"/>
          <p:cNvSpPr/>
          <p:nvPr/>
        </p:nvSpPr>
        <p:spPr bwMode="auto">
          <a:xfrm>
            <a:off x="2236211" y="4210523"/>
            <a:ext cx="1044000" cy="852488"/>
          </a:xfrm>
          <a:prstGeom prst="rect">
            <a:avLst/>
          </a:prstGeom>
          <a:solidFill>
            <a:srgbClr val="FF9900"/>
          </a:solidFill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es-ES" sz="10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Perumusan</a:t>
            </a:r>
            <a:r>
              <a:rPr lang="es-ES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ES" sz="10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prioritas</a:t>
            </a:r>
            <a:r>
              <a:rPr lang="es-ES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dan </a:t>
            </a:r>
            <a:r>
              <a:rPr lang="es-ES" sz="10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sasaran</a:t>
            </a:r>
            <a:r>
              <a:rPr lang="es-ES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ES" sz="1000" b="1" dirty="0" err="1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pembangun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- </a:t>
            </a:r>
            <a:r>
              <a:rPr lang="es-ES" sz="1000" b="1" dirty="0" err="1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an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beserta pagu</a:t>
            </a:r>
            <a:endParaRPr lang="es-ES" sz="10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2699792" y="5625312"/>
            <a:ext cx="1080000" cy="612000"/>
          </a:xfrm>
          <a:prstGeom prst="rect">
            <a:avLst/>
          </a:prstGeom>
          <a:solidFill>
            <a:srgbClr val="3333FF"/>
          </a:solidFill>
          <a:ln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>
                <a:solidFill>
                  <a:schemeClr val="tx1"/>
                </a:solidFill>
                <a:latin typeface="Arial Black" pitchFamily="34" charset="0"/>
              </a:rPr>
              <a:t>Forum Konsultasi Publik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3372574" y="4210523"/>
            <a:ext cx="900000" cy="852488"/>
          </a:xfrm>
          <a:prstGeom prst="rect">
            <a:avLst/>
          </a:prstGeom>
          <a:solidFill>
            <a:srgbClr val="FFFF81"/>
          </a:solidFill>
          <a:ln>
            <a:solidFill>
              <a:schemeClr val="tx2">
                <a:lumMod val="1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0" hangingPunct="0">
              <a:lnSpc>
                <a:spcPct val="80000"/>
              </a:lnSpc>
            </a:pPr>
            <a:r>
              <a:rPr lang="es-ES" sz="1000" b="1" dirty="0" err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Perumusan</a:t>
            </a:r>
            <a:r>
              <a:rPr lang="es-ES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Kerangka Ekonomi  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Kebijakan Keuda</a:t>
            </a:r>
            <a:endParaRPr lang="es-ES" sz="10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58384" name="Rectangle 4"/>
          <p:cNvSpPr>
            <a:spLocks noChangeArrowheads="1"/>
          </p:cNvSpPr>
          <p:nvPr/>
        </p:nvSpPr>
        <p:spPr bwMode="auto">
          <a:xfrm>
            <a:off x="499076" y="1982765"/>
            <a:ext cx="972000" cy="642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100" b="1" dirty="0" smtClean="0">
                <a:solidFill>
                  <a:schemeClr val="tx1"/>
                </a:solidFill>
                <a:latin typeface="Arial Black" pitchFamily="34" charset="0"/>
              </a:rPr>
              <a:t>Pengolah-an 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</a:rPr>
              <a:t>data dan informasi 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724044" y="2769718"/>
            <a:ext cx="1440000" cy="2294056"/>
          </a:xfrm>
          <a:prstGeom prst="rect">
            <a:avLst/>
          </a:prstGeom>
          <a:solidFill>
            <a:srgbClr val="FFBC0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7583" y="3818306"/>
            <a:ext cx="1296000" cy="550863"/>
          </a:xfrm>
          <a:prstGeom prst="rect">
            <a:avLst/>
          </a:prstGeom>
          <a:solidFill>
            <a:srgbClr val="CCFF33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Analisis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Ekonomi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euda</a:t>
            </a:r>
            <a:endParaRPr lang="fi-FI" sz="12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87984" y="3029986"/>
            <a:ext cx="1440000" cy="741022"/>
          </a:xfrm>
          <a:prstGeom prst="rect">
            <a:avLst/>
          </a:prstGeom>
          <a:solidFill>
            <a:srgbClr val="00B0F0"/>
          </a:solidFill>
          <a:ln>
            <a:solidFill>
              <a:srgbClr val="FFCC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dirty="0" err="1">
                <a:solidFill>
                  <a:schemeClr val="tx1"/>
                </a:solidFill>
                <a:latin typeface="Arial Black" pitchFamily="34" charset="0"/>
              </a:rPr>
              <a:t>Perumusan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</a:t>
            </a:r>
            <a:r>
              <a:rPr lang="en-US" sz="1200" b="1" dirty="0" err="1">
                <a:solidFill>
                  <a:schemeClr val="tx1"/>
                </a:solidFill>
                <a:latin typeface="Arial Black" pitchFamily="34" charset="0"/>
              </a:rPr>
              <a:t>ermasalahan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Pembangunan </a:t>
            </a:r>
            <a:r>
              <a:rPr lang="en-US" sz="1200" b="1" dirty="0">
                <a:solidFill>
                  <a:schemeClr val="tx1"/>
                </a:solidFill>
                <a:latin typeface="Arial Black" pitchFamily="34" charset="0"/>
              </a:rPr>
              <a:t>Daerah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2555776" y="1977710"/>
            <a:ext cx="1368016" cy="720000"/>
          </a:xfrm>
          <a:prstGeom prst="rect">
            <a:avLst/>
          </a:prstGeom>
          <a:solidFill>
            <a:srgbClr val="CC00CC"/>
          </a:solidFill>
          <a:ln>
            <a:solidFill>
              <a:schemeClr val="accent3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Telaahan kebijakan nasional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dan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provinsi </a:t>
            </a:r>
          </a:p>
        </p:txBody>
      </p:sp>
      <p:cxnSp>
        <p:nvCxnSpPr>
          <p:cNvPr id="95" name="Shape 20"/>
          <p:cNvCxnSpPr/>
          <p:nvPr/>
        </p:nvCxnSpPr>
        <p:spPr bwMode="auto">
          <a:xfrm rot="16200000" flipH="1">
            <a:off x="3055380" y="2853040"/>
            <a:ext cx="360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hape 18"/>
          <p:cNvCxnSpPr/>
          <p:nvPr/>
        </p:nvCxnSpPr>
        <p:spPr bwMode="auto">
          <a:xfrm>
            <a:off x="2159808" y="3377314"/>
            <a:ext cx="7920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394" name="Flowchart: Document 140"/>
          <p:cNvSpPr>
            <a:spLocks noChangeArrowheads="1"/>
          </p:cNvSpPr>
          <p:nvPr/>
        </p:nvSpPr>
        <p:spPr bwMode="auto">
          <a:xfrm>
            <a:off x="6804248" y="937986"/>
            <a:ext cx="1368000" cy="777875"/>
          </a:xfrm>
          <a:prstGeom prst="flowChartDocument">
            <a:avLst/>
          </a:prstGeom>
          <a:solidFill>
            <a:srgbClr val="92D050"/>
          </a:solidFill>
          <a:ln>
            <a:solidFill>
              <a:srgbClr val="FF99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</a:rPr>
              <a:t>SE Penyusunan </a:t>
            </a: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</a:rPr>
              <a:t>Renja-SKPK</a:t>
            </a:r>
            <a:endParaRPr lang="id-ID" sz="1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37935" name="Shape 20"/>
          <p:cNvCxnSpPr>
            <a:cxnSpLocks noChangeShapeType="1"/>
          </p:cNvCxnSpPr>
          <p:nvPr/>
        </p:nvCxnSpPr>
        <p:spPr bwMode="auto">
          <a:xfrm rot="5400000" flipH="1" flipV="1">
            <a:off x="6084168" y="1689558"/>
            <a:ext cx="1116000" cy="396000"/>
          </a:xfrm>
          <a:prstGeom prst="bentConnector2">
            <a:avLst/>
          </a:prstGeom>
          <a:noFill/>
          <a:ln w="28575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58396" name="Rectangle 143"/>
          <p:cNvSpPr>
            <a:spLocks noChangeArrowheads="1"/>
          </p:cNvSpPr>
          <p:nvPr/>
        </p:nvSpPr>
        <p:spPr bwMode="auto">
          <a:xfrm>
            <a:off x="7173232" y="2553694"/>
            <a:ext cx="1260000" cy="612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Penyusunan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Rancangan Renja SKPK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5" name="Flowchart: Document 144"/>
          <p:cNvSpPr/>
          <p:nvPr/>
        </p:nvSpPr>
        <p:spPr bwMode="auto">
          <a:xfrm>
            <a:off x="5755660" y="4054225"/>
            <a:ext cx="1296000" cy="634999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</a:rPr>
              <a:t>Rancangan RKPD</a:t>
            </a:r>
          </a:p>
        </p:txBody>
      </p:sp>
      <p:sp>
        <p:nvSpPr>
          <p:cNvPr id="58398" name="Diamond 145"/>
          <p:cNvSpPr>
            <a:spLocks noChangeArrowheads="1"/>
          </p:cNvSpPr>
          <p:nvPr/>
        </p:nvSpPr>
        <p:spPr bwMode="auto">
          <a:xfrm>
            <a:off x="6957208" y="3561806"/>
            <a:ext cx="1692000" cy="684000"/>
          </a:xfrm>
          <a:prstGeom prst="diamond">
            <a:avLst/>
          </a:prstGeom>
          <a:solidFill>
            <a:srgbClr val="FFFF8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000" b="1" dirty="0">
                <a:solidFill>
                  <a:schemeClr val="tx1"/>
                </a:solidFill>
                <a:latin typeface="Arial Black" pitchFamily="34" charset="0"/>
              </a:rPr>
              <a:t>VERIFIKASI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000" b="1" dirty="0">
                <a:solidFill>
                  <a:schemeClr val="tx1"/>
                </a:solidFill>
                <a:latin typeface="Arial Black" pitchFamily="34" charset="0"/>
              </a:rPr>
              <a:t>Bappeda</a:t>
            </a:r>
          </a:p>
        </p:txBody>
      </p:sp>
      <p:cxnSp>
        <p:nvCxnSpPr>
          <p:cNvPr id="37945" name="Shape 20"/>
          <p:cNvCxnSpPr>
            <a:cxnSpLocks noChangeShapeType="1"/>
          </p:cNvCxnSpPr>
          <p:nvPr/>
        </p:nvCxnSpPr>
        <p:spPr bwMode="auto">
          <a:xfrm rot="5400000">
            <a:off x="7290332" y="2067609"/>
            <a:ext cx="540000" cy="360040"/>
          </a:xfrm>
          <a:prstGeom prst="bentConnector3">
            <a:avLst>
              <a:gd name="adj1" fmla="val 11390"/>
            </a:avLst>
          </a:prstGeom>
          <a:noFill/>
          <a:ln w="28575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51" name="Shape 18"/>
          <p:cNvCxnSpPr/>
          <p:nvPr/>
        </p:nvCxnSpPr>
        <p:spPr bwMode="auto">
          <a:xfrm rot="5400000">
            <a:off x="6266581" y="4803132"/>
            <a:ext cx="3240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87924" y="1041598"/>
            <a:ext cx="1080000" cy="6480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Persiapan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Penyusun-an RKPK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2" name="Flowchart: Document 171"/>
          <p:cNvSpPr/>
          <p:nvPr/>
        </p:nvSpPr>
        <p:spPr bwMode="auto">
          <a:xfrm>
            <a:off x="4027468" y="1977630"/>
            <a:ext cx="1332000" cy="723900"/>
          </a:xfrm>
          <a:prstGeom prst="flowChartDocumen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Pokok-pokok pikiran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DPRK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8406" name="Flowchart: Document 50"/>
          <p:cNvSpPr>
            <a:spLocks noChangeArrowheads="1"/>
          </p:cNvSpPr>
          <p:nvPr/>
        </p:nvSpPr>
        <p:spPr bwMode="auto">
          <a:xfrm>
            <a:off x="7749296" y="1761606"/>
            <a:ext cx="1260000" cy="720000"/>
          </a:xfrm>
          <a:prstGeom prst="flowChartDocument">
            <a:avLst/>
          </a:prstGeom>
          <a:solidFill>
            <a:srgbClr val="FFFF00"/>
          </a:solidFill>
          <a:ln>
            <a:solidFill>
              <a:schemeClr val="tx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Berita Acara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Musrenbang kecamatan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1817" y="2897968"/>
            <a:ext cx="1296000" cy="835820"/>
          </a:xfrm>
          <a:prstGeom prst="rect">
            <a:avLst/>
          </a:prstGeom>
          <a:solidFill>
            <a:srgbClr val="6ACC9B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Analisis 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Gambaran Umum Kondisi Daerah</a:t>
            </a:r>
            <a:endParaRPr lang="fi-FI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7583" y="4425902"/>
            <a:ext cx="1296000" cy="550862"/>
          </a:xfrm>
          <a:prstGeom prst="rect">
            <a:avLst/>
          </a:prstGeom>
          <a:solidFill>
            <a:srgbClr val="00CCFF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E</a:t>
            </a:r>
            <a:r>
              <a:rPr lang="id-ID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valuasi Kinerja </a:t>
            </a:r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RKPK   </a:t>
            </a:r>
            <a:r>
              <a:rPr lang="id-ID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Tahun </a:t>
            </a:r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Lalu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64" name="Flowchart: Document 63"/>
          <p:cNvSpPr/>
          <p:nvPr/>
        </p:nvSpPr>
        <p:spPr bwMode="auto">
          <a:xfrm>
            <a:off x="530608" y="5545612"/>
            <a:ext cx="731226" cy="536575"/>
          </a:xfrm>
          <a:prstGeom prst="flowChartDocument">
            <a:avLst/>
          </a:prstGeom>
          <a:solidFill>
            <a:srgbClr val="FF66FF"/>
          </a:solidFill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1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RevieK</a:t>
            </a:r>
            <a:endParaRPr lang="id-ID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fi-FI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</a:t>
            </a:r>
            <a:r>
              <a:rPr lang="id-ID" sz="11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PJMD</a:t>
            </a:r>
            <a:endParaRPr lang="fi-FI" sz="11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65" name="Flowchart: Document 64"/>
          <p:cNvSpPr/>
          <p:nvPr/>
        </p:nvSpPr>
        <p:spPr bwMode="auto">
          <a:xfrm>
            <a:off x="1466712" y="5507512"/>
            <a:ext cx="1080000" cy="574675"/>
          </a:xfrm>
          <a:prstGeom prst="flowChartDocument">
            <a:avLst/>
          </a:prstGeom>
          <a:solidFill>
            <a:srgbClr val="FF66FF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9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Dok </a:t>
            </a:r>
            <a:r>
              <a:rPr lang="fi-FI" sz="9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RKPD </a:t>
            </a:r>
            <a:r>
              <a:rPr lang="id-ID" sz="9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kab/kota </a:t>
            </a:r>
            <a:r>
              <a:rPr lang="fi-FI" sz="9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tahun </a:t>
            </a:r>
            <a:r>
              <a:rPr lang="id-ID" sz="9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berjalan </a:t>
            </a:r>
            <a:endParaRPr lang="fi-FI" sz="900" b="1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67" name="Shape 18"/>
          <p:cNvCxnSpPr/>
          <p:nvPr/>
        </p:nvCxnSpPr>
        <p:spPr bwMode="auto">
          <a:xfrm rot="5400000" flipH="1" flipV="1">
            <a:off x="947883" y="5032505"/>
            <a:ext cx="504000" cy="5238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hape 18"/>
          <p:cNvCxnSpPr/>
          <p:nvPr/>
        </p:nvCxnSpPr>
        <p:spPr bwMode="auto">
          <a:xfrm rot="16200000" flipV="1">
            <a:off x="1538711" y="5003511"/>
            <a:ext cx="432000" cy="576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4372708" y="4210523"/>
            <a:ext cx="972000" cy="852488"/>
          </a:xfrm>
          <a:prstGeom prst="rect">
            <a:avLst/>
          </a:prstGeom>
          <a:solidFill>
            <a:srgbClr val="FF99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es-ES" sz="10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Perumusan program prioritas daerah</a:t>
            </a:r>
            <a:r>
              <a:rPr lang="id-ID" sz="10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beserta pagu indikatif</a:t>
            </a:r>
            <a:endParaRPr lang="es-ES" sz="1000" b="1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86" name="Shape 20"/>
          <p:cNvCxnSpPr/>
          <p:nvPr/>
        </p:nvCxnSpPr>
        <p:spPr bwMode="auto">
          <a:xfrm rot="16200000" flipV="1">
            <a:off x="3819525" y="3191349"/>
            <a:ext cx="1587" cy="2036762"/>
          </a:xfrm>
          <a:prstGeom prst="bentConnector3">
            <a:avLst>
              <a:gd name="adj1" fmla="val 14395466"/>
            </a:avLst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stealth" w="med" len="med"/>
            <a:tailEnd type="arrow"/>
          </a:ln>
          <a:effectLst/>
        </p:spPr>
      </p:cxnSp>
      <p:cxnSp>
        <p:nvCxnSpPr>
          <p:cNvPr id="91" name="Shape 20"/>
          <p:cNvCxnSpPr/>
          <p:nvPr/>
        </p:nvCxnSpPr>
        <p:spPr bwMode="auto">
          <a:xfrm rot="5400000">
            <a:off x="3571156" y="4000179"/>
            <a:ext cx="419100" cy="158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hape 20"/>
          <p:cNvCxnSpPr/>
          <p:nvPr/>
        </p:nvCxnSpPr>
        <p:spPr bwMode="auto">
          <a:xfrm rot="5400000">
            <a:off x="3819525" y="4043836"/>
            <a:ext cx="1588" cy="2036762"/>
          </a:xfrm>
          <a:prstGeom prst="bentConnector3">
            <a:avLst>
              <a:gd name="adj1" fmla="val 1039685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4027176" y="5501562"/>
            <a:ext cx="1296000" cy="86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CC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0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Penyelarasan Rencana </a:t>
            </a:r>
            <a:r>
              <a:rPr lang="es-ES" sz="10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program prioritas daerah</a:t>
            </a:r>
            <a:r>
              <a:rPr lang="id-ID" sz="10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beserta pagu indikatif</a:t>
            </a:r>
            <a:endParaRPr lang="es-ES" sz="1000" b="1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53" name="Shape 20"/>
          <p:cNvCxnSpPr/>
          <p:nvPr/>
        </p:nvCxnSpPr>
        <p:spPr bwMode="auto">
          <a:xfrm>
            <a:off x="3764186" y="5949280"/>
            <a:ext cx="25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hape 20"/>
          <p:cNvCxnSpPr/>
          <p:nvPr/>
        </p:nvCxnSpPr>
        <p:spPr bwMode="auto">
          <a:xfrm rot="16200000" flipH="1">
            <a:off x="4531725" y="5355281"/>
            <a:ext cx="25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hape 20"/>
          <p:cNvCxnSpPr/>
          <p:nvPr/>
        </p:nvCxnSpPr>
        <p:spPr bwMode="auto">
          <a:xfrm rot="16200000" flipH="1">
            <a:off x="2995512" y="5420538"/>
            <a:ext cx="432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984" name="Shape 20"/>
          <p:cNvCxnSpPr>
            <a:cxnSpLocks noChangeShapeType="1"/>
          </p:cNvCxnSpPr>
          <p:nvPr/>
        </p:nvCxnSpPr>
        <p:spPr bwMode="auto">
          <a:xfrm rot="5400000">
            <a:off x="7615092" y="3349440"/>
            <a:ext cx="360000" cy="15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>
                <a:lumMod val="95000"/>
                <a:lumOff val="5000"/>
              </a:schemeClr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6" name="Shape 18"/>
          <p:cNvCxnSpPr/>
          <p:nvPr/>
        </p:nvCxnSpPr>
        <p:spPr bwMode="auto">
          <a:xfrm rot="10800000">
            <a:off x="3157093" y="4637561"/>
            <a:ext cx="288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hape 18"/>
          <p:cNvCxnSpPr/>
          <p:nvPr/>
        </p:nvCxnSpPr>
        <p:spPr bwMode="auto">
          <a:xfrm flipV="1">
            <a:off x="4206875" y="4637561"/>
            <a:ext cx="288000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426" name="Rectangle 77"/>
          <p:cNvSpPr>
            <a:spLocks noChangeArrowheads="1"/>
          </p:cNvSpPr>
          <p:nvPr/>
        </p:nvSpPr>
        <p:spPr bwMode="auto">
          <a:xfrm>
            <a:off x="7636812" y="5985368"/>
            <a:ext cx="1404000" cy="75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</a:t>
            </a: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enyusunan KUA dan </a:t>
            </a: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PPAS</a:t>
            </a:r>
            <a:endParaRPr lang="en-US" sz="1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708820" y="4785942"/>
            <a:ext cx="1224000" cy="612000"/>
          </a:xfrm>
          <a:prstGeom prst="rect">
            <a:avLst/>
          </a:prstGeom>
          <a:solidFill>
            <a:srgbClr val="FF66FF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Penetapan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PERBUP</a:t>
            </a:r>
            <a:endParaRPr lang="id-ID" sz="12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ttg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2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cxnSp>
        <p:nvCxnSpPr>
          <p:cNvPr id="62" name="Shape 20"/>
          <p:cNvCxnSpPr/>
          <p:nvPr/>
        </p:nvCxnSpPr>
        <p:spPr bwMode="auto">
          <a:xfrm rot="16200000" flipH="1">
            <a:off x="8031460" y="5687439"/>
            <a:ext cx="5715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1076887" y="825502"/>
            <a:ext cx="324000" cy="324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/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1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630008" y="2193694"/>
            <a:ext cx="324000" cy="324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/>
            <a:r>
              <a:rPr lang="id-ID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2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6934245" y="4776998"/>
            <a:ext cx="324000" cy="324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/>
            <a:r>
              <a:rPr lang="id-ID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69" name="Oval 68"/>
          <p:cNvSpPr/>
          <p:nvPr/>
        </p:nvSpPr>
        <p:spPr bwMode="auto">
          <a:xfrm>
            <a:off x="5580112" y="5830094"/>
            <a:ext cx="324000" cy="324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/>
            <a:r>
              <a:rPr lang="id-ID" sz="12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4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8781743" y="4545248"/>
            <a:ext cx="324000" cy="324000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0" hangingPunct="0"/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 bwMode="auto">
          <a:xfrm>
            <a:off x="4032948" y="4045540"/>
            <a:ext cx="468000" cy="1800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048674" y="2816992"/>
            <a:ext cx="468000" cy="64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697783" y="2067669"/>
            <a:ext cx="540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8456" y="2348880"/>
            <a:ext cx="1512000" cy="2252078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IndikasI rencana </a:t>
            </a:r>
          </a:p>
          <a:p>
            <a:pPr algn="ctr">
              <a:lnSpc>
                <a:spcPct val="80000"/>
              </a:lnSpc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program prioritas </a:t>
            </a:r>
          </a:p>
          <a:p>
            <a:pPr algn="ctr">
              <a:lnSpc>
                <a:spcPct val="80000"/>
              </a:lnSpc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yang disertai kebutuhan</a:t>
            </a:r>
          </a:p>
          <a:p>
            <a:pPr algn="ctr">
              <a:lnSpc>
                <a:spcPct val="80000"/>
              </a:lnSpc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 pendanaan</a:t>
            </a:r>
          </a:p>
          <a:p>
            <a:pPr algn="ctr">
              <a:lnSpc>
                <a:spcPct val="80000"/>
              </a:lnSpc>
            </a:pP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RPJMD  (5 Thn)</a:t>
            </a:r>
          </a:p>
          <a:p>
            <a:pPr algn="ctr">
              <a:lnSpc>
                <a:spcPct val="80000"/>
              </a:lnSpc>
            </a:pPr>
            <a:endParaRPr lang="id-ID" sz="1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" name="Flowchart: Document 2"/>
          <p:cNvSpPr/>
          <p:nvPr/>
        </p:nvSpPr>
        <p:spPr bwMode="auto">
          <a:xfrm>
            <a:off x="290544" y="1196752"/>
            <a:ext cx="1512000" cy="900000"/>
          </a:xfrm>
          <a:prstGeom prst="flowChartDocumen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b"/>
          <a:lstStyle/>
          <a:p>
            <a:pPr algn="ctr" eaLnBrk="0" hangingPunct="0">
              <a:defRPr/>
            </a:pPr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Kesepakatan</a:t>
            </a:r>
          </a:p>
          <a:p>
            <a:pPr algn="ctr" eaLnBrk="0" hangingPunct="0">
              <a:defRPr/>
            </a:pPr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Bupati dan DPRK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Flowchart: Document 3"/>
          <p:cNvSpPr/>
          <p:nvPr/>
        </p:nvSpPr>
        <p:spPr bwMode="auto">
          <a:xfrm>
            <a:off x="179512" y="4925402"/>
            <a:ext cx="1512000" cy="900000"/>
          </a:xfrm>
          <a:prstGeom prst="flowChartDocumen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0" hangingPunct="0"/>
            <a:endParaRPr lang="id-ID" sz="1400" b="1" dirty="0">
              <a:latin typeface="Arial Black" pitchFamily="34" charset="0"/>
            </a:endParaRPr>
          </a:p>
          <a:p>
            <a:pPr algn="ctr" eaLnBrk="0" hangingPunct="0"/>
            <a:r>
              <a:rPr lang="id-ID" sz="1400" b="1" dirty="0">
                <a:latin typeface="Arial Black" pitchFamily="34" charset="0"/>
              </a:rPr>
              <a:t>PERDA </a:t>
            </a:r>
          </a:p>
          <a:p>
            <a:pPr algn="ctr" eaLnBrk="0" hangingPunct="0"/>
            <a:r>
              <a:rPr lang="id-ID" sz="1400" b="1" dirty="0" smtClean="0">
                <a:latin typeface="Arial Black" pitchFamily="34" charset="0"/>
              </a:rPr>
              <a:t>RPJMK</a:t>
            </a:r>
            <a:endParaRPr lang="id-ID" sz="1400" b="1" dirty="0">
              <a:latin typeface="Arial Black" pitchFamily="34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 rot="16371453" flipH="1">
            <a:off x="1596064" y="3940172"/>
            <a:ext cx="504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6371453" flipH="1">
            <a:off x="1652305" y="2488456"/>
            <a:ext cx="504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Flowchart: Document 8"/>
          <p:cNvSpPr/>
          <p:nvPr/>
        </p:nvSpPr>
        <p:spPr bwMode="auto">
          <a:xfrm>
            <a:off x="3564048" y="2157566"/>
            <a:ext cx="1440000" cy="723900"/>
          </a:xfrm>
          <a:prstGeom prst="flowChartDocumen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Pokok-pokok pikiran DPRD Kab/Kota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2035954" y="2164388"/>
            <a:ext cx="1224000" cy="900000"/>
          </a:xfrm>
          <a:prstGeom prst="flowChartDocumen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Hasil Jaring Asmara/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Kunker/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Reses Dapil/</a:t>
            </a:r>
          </a:p>
        </p:txBody>
      </p:sp>
      <p:sp>
        <p:nvSpPr>
          <p:cNvPr id="11" name="Down Arrow 10"/>
          <p:cNvSpPr/>
          <p:nvPr/>
        </p:nvSpPr>
        <p:spPr bwMode="auto">
          <a:xfrm rot="16371453" flipH="1">
            <a:off x="3163242" y="2355732"/>
            <a:ext cx="504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>
            <a:off x="3548122" y="3429000"/>
            <a:ext cx="1296000" cy="723901"/>
          </a:xfrm>
          <a:prstGeom prst="flowChartDocumen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RANCANGAN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AWAL RKPK</a:t>
            </a:r>
            <a:endParaRPr lang="id-ID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92272" y="3501272"/>
            <a:ext cx="1260000" cy="2304000"/>
          </a:xfrm>
          <a:prstGeom prst="rect">
            <a:avLst/>
          </a:prstGeom>
          <a:solidFill>
            <a:srgbClr val="D26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65690" y="4534584"/>
            <a:ext cx="1116000" cy="550864"/>
          </a:xfrm>
          <a:prstGeom prst="rect">
            <a:avLst/>
          </a:prstGeom>
          <a:solidFill>
            <a:srgbClr val="8960FC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Analisis </a:t>
            </a:r>
            <a:r>
              <a:rPr lang="id-ID" sz="12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Ekonomi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Keuda</a:t>
            </a:r>
            <a:endParaRPr lang="fi-FI" sz="12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067485" y="3601556"/>
            <a:ext cx="1116000" cy="8358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1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Analisis </a:t>
            </a:r>
            <a:r>
              <a:rPr lang="id-ID" sz="1100" b="1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Gambaran Umum Kondisi Daerah</a:t>
            </a:r>
            <a:endParaRPr lang="fi-FI" sz="1100" b="1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065690" y="5157456"/>
            <a:ext cx="1116000" cy="550862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</a:pPr>
            <a:r>
              <a:rPr lang="fi-FI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valuasi Kinerja </a:t>
            </a:r>
            <a:r>
              <a:rPr lang="id-ID" sz="10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   </a:t>
            </a:r>
            <a:r>
              <a:rPr lang="id-ID" sz="10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Tahun  Lalu</a:t>
            </a:r>
            <a:endParaRPr lang="fi-FI" sz="10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371453" flipH="1">
            <a:off x="3164474" y="3651875"/>
            <a:ext cx="504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Rectangle 143"/>
          <p:cNvSpPr>
            <a:spLocks noChangeArrowheads="1"/>
          </p:cNvSpPr>
          <p:nvPr/>
        </p:nvSpPr>
        <p:spPr bwMode="auto">
          <a:xfrm>
            <a:off x="3600040" y="5823232"/>
            <a:ext cx="1332000" cy="720000"/>
          </a:xfrm>
          <a:prstGeom prst="rect">
            <a:avLst/>
          </a:prstGeom>
          <a:solidFill>
            <a:srgbClr val="FFFF8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Penyusunan Rancangan Renja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SKPK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 bwMode="auto">
          <a:xfrm>
            <a:off x="4713982" y="4483773"/>
            <a:ext cx="1116000" cy="634999"/>
          </a:xfrm>
          <a:prstGeom prst="flowChartDocumen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</a:rPr>
              <a:t>Rancang-an </a:t>
            </a:r>
            <a:r>
              <a:rPr lang="id-ID" sz="1400" b="1" dirty="0">
                <a:solidFill>
                  <a:schemeClr val="tx1"/>
                </a:solidFill>
                <a:latin typeface="Arial Black" pitchFamily="34" charset="0"/>
              </a:rPr>
              <a:t>RKPD</a:t>
            </a:r>
          </a:p>
        </p:txBody>
      </p:sp>
      <p:cxnSp>
        <p:nvCxnSpPr>
          <p:cNvPr id="54326" name="Elbow Connector 25"/>
          <p:cNvCxnSpPr>
            <a:cxnSpLocks noChangeShapeType="1"/>
          </p:cNvCxnSpPr>
          <p:nvPr/>
        </p:nvCxnSpPr>
        <p:spPr bwMode="auto">
          <a:xfrm flipV="1">
            <a:off x="4386179" y="4683126"/>
            <a:ext cx="644769" cy="981075"/>
          </a:xfrm>
          <a:prstGeom prst="bentConnector2">
            <a:avLst/>
          </a:prstGeom>
          <a:noFill/>
          <a:ln w="28575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sp>
        <p:nvSpPr>
          <p:cNvPr id="27" name="Rectangle 75"/>
          <p:cNvSpPr>
            <a:spLocks noChangeArrowheads="1"/>
          </p:cNvSpPr>
          <p:nvPr/>
        </p:nvSpPr>
        <p:spPr bwMode="auto">
          <a:xfrm>
            <a:off x="5775147" y="3331645"/>
            <a:ext cx="1440000" cy="648000"/>
          </a:xfrm>
          <a:prstGeom prst="rect">
            <a:avLst/>
          </a:prstGeom>
          <a:solidFill>
            <a:srgbClr val="00B0F0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Musrenbang </a:t>
            </a: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RKPK</a:t>
            </a:r>
            <a:endParaRPr lang="en-US" sz="1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8" name="Flowchart: Document 27"/>
          <p:cNvSpPr/>
          <p:nvPr/>
        </p:nvSpPr>
        <p:spPr bwMode="auto">
          <a:xfrm>
            <a:off x="7596336" y="4411765"/>
            <a:ext cx="1548000" cy="634999"/>
          </a:xfrm>
          <a:prstGeom prst="flowChartDocumen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</a:rPr>
              <a:t>RKPK</a:t>
            </a:r>
            <a:endParaRPr lang="id-ID" sz="1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2" name="Rectangle 77"/>
          <p:cNvSpPr>
            <a:spLocks noChangeArrowheads="1"/>
          </p:cNvSpPr>
          <p:nvPr/>
        </p:nvSpPr>
        <p:spPr bwMode="auto">
          <a:xfrm>
            <a:off x="7461456" y="3403654"/>
            <a:ext cx="1728000" cy="524415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</a:t>
            </a: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ESEPAKATAN</a:t>
            </a:r>
          </a:p>
          <a:p>
            <a:pPr algn="ctr" eaLnBrk="0" hangingPunct="0"/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KUA </a:t>
            </a:r>
            <a:r>
              <a:rPr lang="id-ID" sz="1400" b="1" dirty="0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dan </a:t>
            </a:r>
            <a:r>
              <a:rPr lang="id-ID" sz="1400" b="1" dirty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PPAS</a:t>
            </a:r>
            <a:endParaRPr lang="en-US" sz="1400" b="1" dirty="0">
              <a:solidFill>
                <a:schemeClr val="tx1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 rot="10800000">
            <a:off x="736540" y="4612692"/>
            <a:ext cx="432000" cy="288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cxnSp>
        <p:nvCxnSpPr>
          <p:cNvPr id="54342" name="Elbow Connector 41"/>
          <p:cNvCxnSpPr>
            <a:cxnSpLocks noChangeShapeType="1"/>
          </p:cNvCxnSpPr>
          <p:nvPr/>
        </p:nvCxnSpPr>
        <p:spPr bwMode="auto">
          <a:xfrm>
            <a:off x="1619533" y="2097089"/>
            <a:ext cx="827943" cy="560387"/>
          </a:xfrm>
          <a:prstGeom prst="bentConnector2">
            <a:avLst/>
          </a:prstGeom>
          <a:noFill/>
          <a:ln w="19050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sp>
        <p:nvSpPr>
          <p:cNvPr id="44" name="Down Arrow 43"/>
          <p:cNvSpPr/>
          <p:nvPr/>
        </p:nvSpPr>
        <p:spPr bwMode="auto">
          <a:xfrm rot="16200000">
            <a:off x="4281782" y="4635185"/>
            <a:ext cx="540000" cy="360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 rot="10800000">
            <a:off x="8020846" y="3891943"/>
            <a:ext cx="540000" cy="504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384064" y="1052736"/>
            <a:ext cx="1764000" cy="6840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id-ID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Fungsi </a:t>
            </a:r>
          </a:p>
          <a:p>
            <a:pPr algn="ctr" eaLnBrk="0" hangingPunct="0">
              <a:defRPr/>
            </a:pPr>
            <a:r>
              <a:rPr lang="id-ID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Legislasi, </a:t>
            </a:r>
            <a:r>
              <a:rPr lang="id-ID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Budget</a:t>
            </a:r>
          </a:p>
          <a:p>
            <a:pPr algn="ctr" eaLnBrk="0" hangingPunct="0">
              <a:defRPr/>
            </a:pPr>
            <a:r>
              <a:rPr lang="id-ID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dan Pengawasan</a:t>
            </a:r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9" name="Down Arrow 48"/>
          <p:cNvSpPr/>
          <p:nvPr/>
        </p:nvSpPr>
        <p:spPr bwMode="auto">
          <a:xfrm>
            <a:off x="4047758" y="1772816"/>
            <a:ext cx="468000" cy="396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50" name="Down Arrow 49"/>
          <p:cNvSpPr/>
          <p:nvPr/>
        </p:nvSpPr>
        <p:spPr bwMode="auto">
          <a:xfrm rot="10800000">
            <a:off x="8005080" y="2895618"/>
            <a:ext cx="540000" cy="504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51" name="Flowchart: Document 50"/>
          <p:cNvSpPr/>
          <p:nvPr/>
        </p:nvSpPr>
        <p:spPr bwMode="auto">
          <a:xfrm>
            <a:off x="5921725" y="4483773"/>
            <a:ext cx="1332000" cy="634999"/>
          </a:xfrm>
          <a:prstGeom prst="flowChartDocumen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RANCANGAN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d-ID" sz="1200" b="1" dirty="0">
                <a:solidFill>
                  <a:schemeClr val="tx1"/>
                </a:solidFill>
                <a:latin typeface="Arial Black" pitchFamily="34" charset="0"/>
              </a:rPr>
              <a:t>AKHIR </a:t>
            </a:r>
            <a:r>
              <a:rPr lang="id-ID" sz="1200" b="1" dirty="0" smtClean="0">
                <a:solidFill>
                  <a:schemeClr val="tx1"/>
                </a:solidFill>
                <a:latin typeface="Arial Black" pitchFamily="34" charset="0"/>
              </a:rPr>
              <a:t>RKPK</a:t>
            </a:r>
            <a:endParaRPr lang="id-ID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4361" name="Elbow Connector 54"/>
          <p:cNvCxnSpPr>
            <a:cxnSpLocks noChangeShapeType="1"/>
          </p:cNvCxnSpPr>
          <p:nvPr/>
        </p:nvCxnSpPr>
        <p:spPr bwMode="auto">
          <a:xfrm rot="5400000" flipH="1" flipV="1">
            <a:off x="4975453" y="3925560"/>
            <a:ext cx="938212" cy="490903"/>
          </a:xfrm>
          <a:prstGeom prst="bentConnector2">
            <a:avLst/>
          </a:prstGeom>
          <a:noFill/>
          <a:ln w="38100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cxnSp>
        <p:nvCxnSpPr>
          <p:cNvPr id="54362" name="Straight Arrow Connector 56"/>
          <p:cNvCxnSpPr>
            <a:cxnSpLocks noChangeShapeType="1"/>
          </p:cNvCxnSpPr>
          <p:nvPr/>
        </p:nvCxnSpPr>
        <p:spPr bwMode="auto">
          <a:xfrm>
            <a:off x="-55563" y="-55563"/>
            <a:ext cx="0" cy="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cxnSp>
        <p:nvCxnSpPr>
          <p:cNvPr id="54363" name="Straight Arrow Connector 58"/>
          <p:cNvCxnSpPr>
            <a:cxnSpLocks noChangeShapeType="1"/>
          </p:cNvCxnSpPr>
          <p:nvPr/>
        </p:nvCxnSpPr>
        <p:spPr bwMode="auto">
          <a:xfrm>
            <a:off x="6482372" y="3987655"/>
            <a:ext cx="4397" cy="639762"/>
          </a:xfrm>
          <a:prstGeom prst="straightConnector1">
            <a:avLst/>
          </a:prstGeom>
          <a:noFill/>
          <a:ln w="28575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cxnSp>
        <p:nvCxnSpPr>
          <p:cNvPr id="54364" name="Elbow Connector 64"/>
          <p:cNvCxnSpPr>
            <a:cxnSpLocks noChangeShapeType="1"/>
          </p:cNvCxnSpPr>
          <p:nvPr/>
        </p:nvCxnSpPr>
        <p:spPr bwMode="auto">
          <a:xfrm>
            <a:off x="7422441" y="3701905"/>
            <a:ext cx="508489" cy="1243012"/>
          </a:xfrm>
          <a:prstGeom prst="bentConnector3">
            <a:avLst>
              <a:gd name="adj1" fmla="val 50000"/>
            </a:avLst>
          </a:prstGeom>
          <a:noFill/>
          <a:ln w="38100" algn="ctr">
            <a:noFill/>
            <a:round/>
            <a:headEnd/>
            <a:tailEnd type="arrow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cxnSp>
      <p:sp>
        <p:nvSpPr>
          <p:cNvPr id="39007" name="Rectangle 65"/>
          <p:cNvSpPr>
            <a:spLocks noChangeArrowheads="1"/>
          </p:cNvSpPr>
          <p:nvPr/>
        </p:nvSpPr>
        <p:spPr bwMode="auto">
          <a:xfrm>
            <a:off x="0" y="1991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latin typeface="Arial Black" pitchFamily="34" charset="0"/>
              </a:rPr>
              <a:t>PERAN DAN FUNGSI </a:t>
            </a:r>
            <a:r>
              <a:rPr lang="id-ID" sz="2400" b="1" dirty="0" smtClean="0">
                <a:solidFill>
                  <a:srgbClr val="FF0000"/>
                </a:solidFill>
                <a:latin typeface="Arial Black" pitchFamily="34" charset="0"/>
              </a:rPr>
              <a:t>DPRD</a:t>
            </a:r>
            <a:endParaRPr lang="id-ID" sz="2400" b="1" dirty="0">
              <a:latin typeface="Arial Black" pitchFamily="34" charset="0"/>
            </a:endParaRPr>
          </a:p>
          <a:p>
            <a:pPr algn="ctr"/>
            <a:r>
              <a:rPr lang="id-ID" sz="2400" b="1" dirty="0" smtClean="0">
                <a:latin typeface="Arial Black" pitchFamily="34" charset="0"/>
              </a:rPr>
              <a:t>DALAM </a:t>
            </a:r>
            <a:r>
              <a:rPr lang="id-ID" sz="2400" b="1" dirty="0">
                <a:latin typeface="Arial Black" pitchFamily="34" charset="0"/>
              </a:rPr>
              <a:t>PENYUSUNAN </a:t>
            </a:r>
            <a:r>
              <a:rPr lang="id-ID" sz="2400" b="1" dirty="0" smtClean="0">
                <a:latin typeface="Arial Black" pitchFamily="34" charset="0"/>
              </a:rPr>
              <a:t>RKPK</a:t>
            </a:r>
            <a:endParaRPr lang="id-ID" sz="2400" b="1" dirty="0">
              <a:latin typeface="Arial Black" pitchFamily="34" charset="0"/>
            </a:endParaRPr>
          </a:p>
        </p:txBody>
      </p:sp>
      <p:sp>
        <p:nvSpPr>
          <p:cNvPr id="8" name="Bent Arrow 7"/>
          <p:cNvSpPr/>
          <p:nvPr/>
        </p:nvSpPr>
        <p:spPr bwMode="auto">
          <a:xfrm>
            <a:off x="5179596" y="3522959"/>
            <a:ext cx="576000" cy="972000"/>
          </a:xfrm>
          <a:prstGeom prst="bent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6226492" y="3948185"/>
            <a:ext cx="540000" cy="504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6371453" flipH="1">
            <a:off x="7202873" y="4546405"/>
            <a:ext cx="468000" cy="360000"/>
          </a:xfrm>
          <a:prstGeom prst="downArrow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0" hangingPunct="0"/>
            <a:endParaRPr lang="id-ID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Flowchart: Document 38"/>
          <p:cNvSpPr/>
          <p:nvPr/>
        </p:nvSpPr>
        <p:spPr bwMode="auto">
          <a:xfrm>
            <a:off x="7452319" y="2173332"/>
            <a:ext cx="1692000" cy="766741"/>
          </a:xfrm>
          <a:prstGeom prst="flowChartDocument">
            <a:avLst/>
          </a:prstGeom>
          <a:solidFill>
            <a:srgbClr val="CC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0" hangingPunct="0">
              <a:defRPr/>
            </a:pPr>
            <a:r>
              <a:rPr lang="id-ID" sz="1600" b="1" dirty="0">
                <a:latin typeface="Arial Black" pitchFamily="34" charset="0"/>
              </a:rPr>
              <a:t>PERDA </a:t>
            </a:r>
          </a:p>
          <a:p>
            <a:pPr algn="ctr" eaLnBrk="0" hangingPunct="0">
              <a:defRPr/>
            </a:pPr>
            <a:r>
              <a:rPr lang="id-ID" sz="1600" b="1" dirty="0" smtClean="0">
                <a:latin typeface="Arial Black" pitchFamily="34" charset="0"/>
              </a:rPr>
              <a:t>APBK</a:t>
            </a:r>
            <a:endParaRPr lang="id-ID" sz="1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1164</Words>
  <Application>Microsoft Office PowerPoint</Application>
  <PresentationFormat>On-screen Show (4:3)</PresentationFormat>
  <Paragraphs>369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KONSISTENSI DAN INTEGRASI PENYUSUNAN RENJA SKPK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KONSISTENSI DAN INTEGRASI PENYUSUNAN RENJA SKPK TAHUN 2017</dc:title>
  <dc:creator>toshiba</dc:creator>
  <cp:lastModifiedBy>DU-ONE Computer</cp:lastModifiedBy>
  <cp:revision>6</cp:revision>
  <dcterms:created xsi:type="dcterms:W3CDTF">2018-12-19T13:51:55Z</dcterms:created>
  <dcterms:modified xsi:type="dcterms:W3CDTF">2018-12-22T09:06:21Z</dcterms:modified>
</cp:coreProperties>
</file>